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4" r:id="rId2"/>
    <p:sldMasterId id="2147483666" r:id="rId3"/>
  </p:sldMasterIdLst>
  <p:notesMasterIdLst>
    <p:notesMasterId r:id="rId11"/>
  </p:notesMasterIdLst>
  <p:sldIdLst>
    <p:sldId id="258" r:id="rId4"/>
    <p:sldId id="679" r:id="rId5"/>
    <p:sldId id="1002" r:id="rId6"/>
    <p:sldId id="736" r:id="rId7"/>
    <p:sldId id="988" r:id="rId8"/>
    <p:sldId id="1003" r:id="rId9"/>
    <p:sldId id="999" r:id="rId1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9" autoAdjust="0"/>
    <p:restoredTop sz="94660"/>
  </p:normalViewPr>
  <p:slideViewPr>
    <p:cSldViewPr snapToGrid="0">
      <p:cViewPr varScale="1">
        <p:scale>
          <a:sx n="166" d="100"/>
          <a:sy n="166" d="100"/>
        </p:scale>
        <p:origin x="1688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FBA98-7FF3-4AF0-910E-0F610A3EAC16}" type="datetimeFigureOut">
              <a:rPr lang="zh-CN" altLang="en-US" smtClean="0"/>
              <a:t>2021/4/29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6252C-E02B-48E3-A8F4-A65AB9BAD26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numCol="1" anchor="t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船舶作为长江经济带重要的运输工具和耗能大户，对长江流域的污染排放量大，风险隐患较多，对饮用水安全保障、生态环境保护的影响大。</a:t>
            </a:r>
            <a:endParaRPr kumimoji="1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在国家可持续发展路线、长江经济带战略、能源发展战略、绿色交通发展建设，在“生态优先 绿色发展”的时代主题和背景下，</a:t>
            </a:r>
            <a:endParaRPr kumimoji="1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国家各主管部门和相关省市</a:t>
            </a: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，</a:t>
            </a:r>
            <a:r>
              <a:rPr kumimoji="1" lang="zh-CN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针对</a:t>
            </a: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推动</a:t>
            </a:r>
            <a:r>
              <a:rPr kumimoji="1" lang="zh-CN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船舶应用清洁能源</a:t>
            </a: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，</a:t>
            </a:r>
            <a:r>
              <a:rPr kumimoji="1" lang="zh-CN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发布了一系列鼓励政策措施</a:t>
            </a: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。</a:t>
            </a:r>
            <a:endParaRPr kumimoji="1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其中，</a:t>
            </a:r>
            <a:r>
              <a:rPr kumimoji="1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2018</a:t>
            </a: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年</a:t>
            </a:r>
            <a:r>
              <a:rPr kumimoji="1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</a:t>
            </a: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月份国务院刚发布的</a:t>
            </a:r>
            <a:r>
              <a:rPr kumimoji="1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《</a:t>
            </a: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打赢蓝天保卫战三年行动计划</a:t>
            </a:r>
            <a:r>
              <a:rPr kumimoji="1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》</a:t>
            </a: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中，明确提出，推进船舶更新升级。推广使用电、天然气等新能源或清洁能源船舶。对节能、新能源车船减免车船税的政策。</a:t>
            </a:r>
            <a:endParaRPr kumimoji="1" lang="zh-CN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628" name="日期占位符 3"/>
          <p:cNvSpPr txBox="1">
            <a:spLocks noGrp="1"/>
          </p:cNvSpPr>
          <p:nvPr>
            <p:ph type="dt" sz="half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962C8B-B14F-4D97-AF65-F5344CB8AC3E}" type="datetime2"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2021年4月29日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9" name="灯片编号占位符 4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numCol="1" anchor="t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船舶作为长江经济带重要的运输工具和耗能大户，对长江流域的污染排放量大，风险隐患较多，对饮用水安全保障、生态环境保护的影响大。</a:t>
            </a:r>
            <a:endParaRPr kumimoji="1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在国家可持续发展路线、长江经济带战略、能源发展战略、绿色交通发展建设，在“生态优先 绿色发展”的时代主题和背景下，</a:t>
            </a:r>
            <a:endParaRPr kumimoji="1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国家各主管部门和相关省市</a:t>
            </a: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，</a:t>
            </a:r>
            <a:r>
              <a:rPr kumimoji="1" lang="zh-CN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针对</a:t>
            </a: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推动</a:t>
            </a:r>
            <a:r>
              <a:rPr kumimoji="1" lang="zh-CN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船舶应用清洁能源</a:t>
            </a: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，</a:t>
            </a:r>
            <a:r>
              <a:rPr kumimoji="1" lang="zh-CN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发布了一系列鼓励政策措施</a:t>
            </a: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。</a:t>
            </a:r>
            <a:endParaRPr kumimoji="1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其中，</a:t>
            </a:r>
            <a:r>
              <a:rPr kumimoji="1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2018</a:t>
            </a: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年</a:t>
            </a:r>
            <a:r>
              <a:rPr kumimoji="1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</a:t>
            </a: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月份国务院刚发布的</a:t>
            </a:r>
            <a:r>
              <a:rPr kumimoji="1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《</a:t>
            </a: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打赢蓝天保卫战三年行动计划</a:t>
            </a:r>
            <a:r>
              <a:rPr kumimoji="1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》</a:t>
            </a: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中，明确提出，推进船舶更新升级。推广使用电、天然气等新能源或清洁能源船舶。对节能、新能源车船减免车船税的政策。</a:t>
            </a:r>
            <a:endParaRPr kumimoji="1" lang="zh-CN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628" name="日期占位符 3"/>
          <p:cNvSpPr txBox="1">
            <a:spLocks noGrp="1"/>
          </p:cNvSpPr>
          <p:nvPr>
            <p:ph type="dt" sz="half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962C8B-B14F-4D97-AF65-F5344CB8AC3E}" type="datetime2"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2021年4月29日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9" name="灯片编号占位符 4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23529" y="1340770"/>
            <a:ext cx="8568952" cy="893961"/>
          </a:xfrm>
        </p:spPr>
        <p:txBody>
          <a:bodyPr>
            <a:normAutofit/>
          </a:bodyPr>
          <a:lstStyle>
            <a:lvl1pPr>
              <a:defRPr lang="zh-CN" altLang="en-US" sz="2700" b="1" kern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 defTabSz="685800" rtl="0" eaLnBrk="1" latinLnBrk="0" hangingPunct="1"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None/>
              <a:defRPr lang="zh-CN" altLang="en-US" sz="1800" kern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>
            <a:off x="0" y="2428874"/>
            <a:ext cx="91440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图片 7" descr="全部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296" y="214296"/>
            <a:ext cx="1764828" cy="823608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0" y="2428874"/>
            <a:ext cx="91440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全部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296" y="214296"/>
            <a:ext cx="1764828" cy="8236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2021/4/29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2021/4/29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2021/4/29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2021/4/29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2021/4/29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2021/4/29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2021/4/29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icture 129" descr="b_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04450" y="1968500"/>
            <a:ext cx="1079500" cy="469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6" name="Picture 128" descr="a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59900" y="95250"/>
            <a:ext cx="1803400" cy="2070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5" name="Picture 11" descr="artplus_nature_naturalcity42_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6100" y="2862263"/>
            <a:ext cx="623888" cy="5794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4" name="Picture 8" descr="artplus_nature_naturalcity42_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3600" y="1993900"/>
            <a:ext cx="1546225" cy="1663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" name="Picture 9" descr="artplus_nature_naturalcity42_b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95888" y="3097213"/>
            <a:ext cx="2971800" cy="57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" name="Picture 13" descr="artplus_nature_naturalcity42_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94275" y="4594225"/>
            <a:ext cx="4911725" cy="1882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1" name="Picture 10" descr="artplus_nature_naturalcity42_c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96400" y="2895600"/>
            <a:ext cx="1112838" cy="866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0" name="Picture 12" descr="artplus_nature_naturalcity42_i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56425" y="3352800"/>
            <a:ext cx="1654175" cy="877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9" name="Picture 7" descr="artplus_nature_naturalcity42_a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70450" y="3167063"/>
            <a:ext cx="4425950" cy="29892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" name="Group 15"/>
          <p:cNvGrpSpPr/>
          <p:nvPr/>
        </p:nvGrpSpPr>
        <p:grpSpPr>
          <a:xfrm>
            <a:off x="152400" y="381000"/>
            <a:ext cx="6838950" cy="3365500"/>
            <a:chOff x="664" y="1951"/>
            <a:chExt cx="4308" cy="2120"/>
          </a:xfrm>
        </p:grpSpPr>
        <p:sp>
          <p:nvSpPr>
            <p:cNvPr id="3090" name="Freeform 16"/>
            <p:cNvSpPr/>
            <p:nvPr/>
          </p:nvSpPr>
          <p:spPr>
            <a:xfrm>
              <a:off x="743" y="2045"/>
              <a:ext cx="1267" cy="1938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0" b="0"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Freeform 17"/>
            <p:cNvSpPr/>
            <p:nvPr/>
          </p:nvSpPr>
          <p:spPr>
            <a:xfrm>
              <a:off x="703" y="2230"/>
              <a:ext cx="34" cy="28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0" b="0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2" name="Freeform 18"/>
            <p:cNvSpPr/>
            <p:nvPr/>
          </p:nvSpPr>
          <p:spPr>
            <a:xfrm>
              <a:off x="1010" y="2353"/>
              <a:ext cx="39" cy="3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0"/>
                </a:cxn>
              </a:cxnLst>
              <a:rect l="0" t="0" r="0" b="0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3" name="Freeform 19"/>
            <p:cNvSpPr/>
            <p:nvPr/>
          </p:nvSpPr>
          <p:spPr>
            <a:xfrm>
              <a:off x="1792" y="2409"/>
              <a:ext cx="98" cy="74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0"/>
                </a:cxn>
              </a:cxnLst>
              <a:rect l="0" t="0" r="0" b="0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4" name="Freeform 20"/>
            <p:cNvSpPr/>
            <p:nvPr/>
          </p:nvSpPr>
          <p:spPr>
            <a:xfrm>
              <a:off x="1318" y="2793"/>
              <a:ext cx="158" cy="8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0" b="0"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5" name="Freeform 21"/>
            <p:cNvSpPr/>
            <p:nvPr/>
          </p:nvSpPr>
          <p:spPr>
            <a:xfrm>
              <a:off x="1448" y="2857"/>
              <a:ext cx="99" cy="4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0"/>
                </a:cxn>
              </a:cxnLst>
              <a:rect l="0" t="0" r="0" b="0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6" name="Freeform 22"/>
            <p:cNvSpPr/>
            <p:nvPr/>
          </p:nvSpPr>
          <p:spPr>
            <a:xfrm>
              <a:off x="1553" y="2883"/>
              <a:ext cx="38" cy="1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0"/>
                </a:cxn>
              </a:cxnLst>
              <a:rect l="0" t="0" r="0" b="0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7" name="Freeform 23"/>
            <p:cNvSpPr/>
            <p:nvPr/>
          </p:nvSpPr>
          <p:spPr>
            <a:xfrm>
              <a:off x="1609" y="2886"/>
              <a:ext cx="12" cy="2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0"/>
                </a:cxn>
              </a:cxnLst>
              <a:rect l="0" t="0" r="0" b="0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8" name="Freeform 24"/>
            <p:cNvSpPr/>
            <p:nvPr/>
          </p:nvSpPr>
          <p:spPr>
            <a:xfrm>
              <a:off x="1426" y="2040"/>
              <a:ext cx="180" cy="88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2" y="1"/>
                </a:cxn>
              </a:cxnLst>
              <a:rect l="0" t="0" r="0" b="0"/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9" name="Freeform 25"/>
            <p:cNvSpPr/>
            <p:nvPr/>
          </p:nvSpPr>
          <p:spPr>
            <a:xfrm>
              <a:off x="1506" y="1999"/>
              <a:ext cx="146" cy="60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0" b="0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0" name="Freeform 26"/>
            <p:cNvSpPr/>
            <p:nvPr/>
          </p:nvSpPr>
          <p:spPr>
            <a:xfrm>
              <a:off x="1711" y="2069"/>
              <a:ext cx="233" cy="190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</a:cxnLst>
              <a:rect l="0" t="0" r="0" b="0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1" name="Freeform 27"/>
            <p:cNvSpPr/>
            <p:nvPr/>
          </p:nvSpPr>
          <p:spPr>
            <a:xfrm>
              <a:off x="1709" y="1987"/>
              <a:ext cx="44" cy="3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</a:cxnLst>
              <a:rect l="0" t="0" r="0" b="0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2" name="Freeform 28"/>
            <p:cNvSpPr/>
            <p:nvPr/>
          </p:nvSpPr>
          <p:spPr>
            <a:xfrm>
              <a:off x="1625" y="2057"/>
              <a:ext cx="65" cy="42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</a:cxnLst>
              <a:rect l="0" t="0" r="0" b="0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3" name="Freeform 29"/>
            <p:cNvSpPr/>
            <p:nvPr/>
          </p:nvSpPr>
          <p:spPr>
            <a:xfrm>
              <a:off x="1693" y="2065"/>
              <a:ext cx="54" cy="2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</a:cxnLst>
              <a:rect l="0" t="0" r="0" b="0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4" name="Freeform 30"/>
            <p:cNvSpPr/>
            <p:nvPr/>
          </p:nvSpPr>
          <p:spPr>
            <a:xfrm>
              <a:off x="1664" y="2029"/>
              <a:ext cx="64" cy="34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2"/>
                </a:cxn>
              </a:cxnLst>
              <a:rect l="0" t="0" r="0" b="0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5" name="Freeform 31"/>
            <p:cNvSpPr/>
            <p:nvPr/>
          </p:nvSpPr>
          <p:spPr>
            <a:xfrm>
              <a:off x="1637" y="1997"/>
              <a:ext cx="44" cy="24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2"/>
                </a:cxn>
              </a:cxnLst>
              <a:rect l="0" t="0" r="0" b="0"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6" name="Freeform 32"/>
            <p:cNvSpPr/>
            <p:nvPr/>
          </p:nvSpPr>
          <p:spPr>
            <a:xfrm>
              <a:off x="1751" y="2000"/>
              <a:ext cx="114" cy="7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</a:cxnLst>
              <a:rect l="0" t="0" r="0" b="0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7" name="Freeform 33"/>
            <p:cNvSpPr/>
            <p:nvPr/>
          </p:nvSpPr>
          <p:spPr>
            <a:xfrm>
              <a:off x="664" y="2245"/>
              <a:ext cx="25" cy="1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0"/>
                </a:cxn>
              </a:cxnLst>
              <a:rect l="0" t="0" r="0" b="0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8" name="Freeform 34"/>
            <p:cNvSpPr/>
            <p:nvPr/>
          </p:nvSpPr>
          <p:spPr>
            <a:xfrm>
              <a:off x="1421" y="2756"/>
              <a:ext cx="16" cy="1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2" y="0"/>
                </a:cxn>
              </a:cxnLst>
              <a:rect l="0" t="0" r="0" b="0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9" name="Freeform 35"/>
            <p:cNvSpPr/>
            <p:nvPr/>
          </p:nvSpPr>
          <p:spPr>
            <a:xfrm>
              <a:off x="1424" y="2781"/>
              <a:ext cx="16" cy="1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2" y="0"/>
                </a:cxn>
              </a:cxnLst>
              <a:rect l="0" t="0" r="0" b="0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10" name="Freeform 36"/>
            <p:cNvSpPr/>
            <p:nvPr/>
          </p:nvSpPr>
          <p:spPr>
            <a:xfrm>
              <a:off x="1628" y="2913"/>
              <a:ext cx="15" cy="1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2"/>
                </a:cxn>
                <a:cxn ang="0">
                  <a:pos x="1" y="0"/>
                </a:cxn>
              </a:cxnLst>
              <a:rect l="0" t="0" r="0" b="0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11" name="Freeform 37"/>
            <p:cNvSpPr/>
            <p:nvPr/>
          </p:nvSpPr>
          <p:spPr>
            <a:xfrm>
              <a:off x="1752" y="2429"/>
              <a:ext cx="38" cy="1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0"/>
                </a:cxn>
              </a:cxnLst>
              <a:rect l="0" t="0" r="0" b="0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12" name="Freeform 38"/>
            <p:cNvSpPr/>
            <p:nvPr/>
          </p:nvSpPr>
          <p:spPr>
            <a:xfrm>
              <a:off x="1652" y="2224"/>
              <a:ext cx="38" cy="1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0"/>
                </a:cxn>
              </a:cxnLst>
              <a:rect l="0" t="0" r="0" b="0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13" name="Freeform 39"/>
            <p:cNvSpPr/>
            <p:nvPr/>
          </p:nvSpPr>
          <p:spPr>
            <a:xfrm>
              <a:off x="1717" y="2045"/>
              <a:ext cx="39" cy="1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</a:cxnLst>
              <a:rect l="0" t="0" r="0" b="0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14" name="Freeform 40"/>
            <p:cNvSpPr/>
            <p:nvPr/>
          </p:nvSpPr>
          <p:spPr>
            <a:xfrm>
              <a:off x="1780" y="2153"/>
              <a:ext cx="38" cy="1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0"/>
                </a:cxn>
              </a:cxnLst>
              <a:rect l="0" t="0" r="0" b="0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15" name="Freeform 41"/>
            <p:cNvSpPr/>
            <p:nvPr/>
          </p:nvSpPr>
          <p:spPr>
            <a:xfrm>
              <a:off x="1796" y="1951"/>
              <a:ext cx="696" cy="346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0" b="0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16" name="Freeform 42"/>
            <p:cNvSpPr/>
            <p:nvPr/>
          </p:nvSpPr>
          <p:spPr>
            <a:xfrm>
              <a:off x="2009" y="2135"/>
              <a:ext cx="39" cy="2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</a:cxnLst>
              <a:rect l="0" t="0" r="0" b="0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17" name="Freeform 43"/>
            <p:cNvSpPr/>
            <p:nvPr/>
          </p:nvSpPr>
          <p:spPr>
            <a:xfrm>
              <a:off x="2292" y="2201"/>
              <a:ext cx="128" cy="5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0" b="0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18" name="Freeform 44"/>
            <p:cNvSpPr/>
            <p:nvPr/>
          </p:nvSpPr>
          <p:spPr>
            <a:xfrm>
              <a:off x="2393" y="2038"/>
              <a:ext cx="39" cy="2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</a:cxnLst>
              <a:rect l="0" t="0" r="0" b="0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19" name="Freeform 45"/>
            <p:cNvSpPr/>
            <p:nvPr/>
          </p:nvSpPr>
          <p:spPr>
            <a:xfrm>
              <a:off x="2662" y="2006"/>
              <a:ext cx="155" cy="63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</a:cxnLst>
              <a:rect l="0" t="0" r="0" b="0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0" name="Freeform 46"/>
            <p:cNvSpPr/>
            <p:nvPr/>
          </p:nvSpPr>
          <p:spPr>
            <a:xfrm>
              <a:off x="2759" y="2039"/>
              <a:ext cx="48" cy="21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0" b="0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1" name="Freeform 47"/>
            <p:cNvSpPr/>
            <p:nvPr/>
          </p:nvSpPr>
          <p:spPr>
            <a:xfrm>
              <a:off x="2467" y="2311"/>
              <a:ext cx="109" cy="132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0" b="0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2" name="Freeform 48"/>
            <p:cNvSpPr/>
            <p:nvPr/>
          </p:nvSpPr>
          <p:spPr>
            <a:xfrm>
              <a:off x="2413" y="2359"/>
              <a:ext cx="69" cy="68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</a:cxnLst>
              <a:rect l="0" t="0" r="0" b="0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3" name="Freeform 49"/>
            <p:cNvSpPr/>
            <p:nvPr/>
          </p:nvSpPr>
          <p:spPr>
            <a:xfrm>
              <a:off x="4099" y="3502"/>
              <a:ext cx="474" cy="495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0" b="0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4" name="Freeform 50"/>
            <p:cNvSpPr/>
            <p:nvPr/>
          </p:nvSpPr>
          <p:spPr>
            <a:xfrm>
              <a:off x="4246" y="3241"/>
              <a:ext cx="319" cy="210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0"/>
                </a:cxn>
              </a:cxnLst>
              <a:rect l="0" t="0" r="0" b="0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5" name="Freeform 51"/>
            <p:cNvSpPr/>
            <p:nvPr/>
          </p:nvSpPr>
          <p:spPr>
            <a:xfrm>
              <a:off x="4255" y="3243"/>
              <a:ext cx="311" cy="21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</a:cxnLst>
              <a:rect l="0" t="0" r="0" b="0"/>
              <a:pathLst>
                <a:path w="416" h="282">
                  <a:moveTo>
                    <a:pt x="0" y="1"/>
                  </a:moveTo>
                  <a:cubicBezTo>
                    <a:pt x="7" y="22"/>
                    <a:pt x="2" y="9"/>
                    <a:pt x="20" y="37"/>
                  </a:cubicBezTo>
                  <a:cubicBezTo>
                    <a:pt x="23" y="41"/>
                    <a:pt x="28" y="49"/>
                    <a:pt x="28" y="49"/>
                  </a:cubicBezTo>
                  <a:cubicBezTo>
                    <a:pt x="5" y="84"/>
                    <a:pt x="65" y="78"/>
                    <a:pt x="84" y="89"/>
                  </a:cubicBezTo>
                  <a:cubicBezTo>
                    <a:pt x="97" y="96"/>
                    <a:pt x="108" y="105"/>
                    <a:pt x="120" y="113"/>
                  </a:cubicBezTo>
                  <a:cubicBezTo>
                    <a:pt x="124" y="116"/>
                    <a:pt x="132" y="121"/>
                    <a:pt x="132" y="121"/>
                  </a:cubicBezTo>
                  <a:cubicBezTo>
                    <a:pt x="138" y="138"/>
                    <a:pt x="132" y="151"/>
                    <a:pt x="136" y="169"/>
                  </a:cubicBezTo>
                  <a:cubicBezTo>
                    <a:pt x="107" y="188"/>
                    <a:pt x="110" y="176"/>
                    <a:pt x="116" y="201"/>
                  </a:cubicBezTo>
                  <a:cubicBezTo>
                    <a:pt x="123" y="200"/>
                    <a:pt x="130" y="199"/>
                    <a:pt x="136" y="197"/>
                  </a:cubicBezTo>
                  <a:cubicBezTo>
                    <a:pt x="141" y="195"/>
                    <a:pt x="143" y="188"/>
                    <a:pt x="148" y="189"/>
                  </a:cubicBezTo>
                  <a:cubicBezTo>
                    <a:pt x="154" y="190"/>
                    <a:pt x="156" y="198"/>
                    <a:pt x="160" y="201"/>
                  </a:cubicBezTo>
                  <a:cubicBezTo>
                    <a:pt x="168" y="207"/>
                    <a:pt x="176" y="212"/>
                    <a:pt x="184" y="217"/>
                  </a:cubicBezTo>
                  <a:cubicBezTo>
                    <a:pt x="192" y="222"/>
                    <a:pt x="208" y="233"/>
                    <a:pt x="208" y="233"/>
                  </a:cubicBezTo>
                  <a:cubicBezTo>
                    <a:pt x="216" y="231"/>
                    <a:pt x="234" y="230"/>
                    <a:pt x="240" y="221"/>
                  </a:cubicBezTo>
                  <a:cubicBezTo>
                    <a:pt x="244" y="214"/>
                    <a:pt x="248" y="197"/>
                    <a:pt x="248" y="197"/>
                  </a:cubicBezTo>
                  <a:cubicBezTo>
                    <a:pt x="255" y="198"/>
                    <a:pt x="261" y="199"/>
                    <a:pt x="268" y="201"/>
                  </a:cubicBezTo>
                  <a:cubicBezTo>
                    <a:pt x="276" y="203"/>
                    <a:pt x="292" y="209"/>
                    <a:pt x="292" y="209"/>
                  </a:cubicBezTo>
                  <a:cubicBezTo>
                    <a:pt x="298" y="242"/>
                    <a:pt x="306" y="270"/>
                    <a:pt x="340" y="281"/>
                  </a:cubicBezTo>
                  <a:cubicBezTo>
                    <a:pt x="345" y="280"/>
                    <a:pt x="354" y="282"/>
                    <a:pt x="356" y="277"/>
                  </a:cubicBezTo>
                  <a:cubicBezTo>
                    <a:pt x="359" y="270"/>
                    <a:pt x="355" y="260"/>
                    <a:pt x="352" y="253"/>
                  </a:cubicBezTo>
                  <a:cubicBezTo>
                    <a:pt x="346" y="238"/>
                    <a:pt x="329" y="206"/>
                    <a:pt x="316" y="197"/>
                  </a:cubicBezTo>
                  <a:cubicBezTo>
                    <a:pt x="307" y="170"/>
                    <a:pt x="339" y="175"/>
                    <a:pt x="360" y="173"/>
                  </a:cubicBezTo>
                  <a:cubicBezTo>
                    <a:pt x="383" y="165"/>
                    <a:pt x="391" y="162"/>
                    <a:pt x="408" y="145"/>
                  </a:cubicBezTo>
                  <a:cubicBezTo>
                    <a:pt x="412" y="140"/>
                    <a:pt x="416" y="121"/>
                    <a:pt x="409" y="120"/>
                  </a:cubicBezTo>
                  <a:cubicBezTo>
                    <a:pt x="402" y="119"/>
                    <a:pt x="384" y="135"/>
                    <a:pt x="367" y="138"/>
                  </a:cubicBezTo>
                  <a:cubicBezTo>
                    <a:pt x="350" y="141"/>
                    <a:pt x="325" y="144"/>
                    <a:pt x="308" y="137"/>
                  </a:cubicBezTo>
                  <a:cubicBezTo>
                    <a:pt x="286" y="130"/>
                    <a:pt x="284" y="111"/>
                    <a:pt x="264" y="97"/>
                  </a:cubicBezTo>
                  <a:cubicBezTo>
                    <a:pt x="238" y="80"/>
                    <a:pt x="203" y="76"/>
                    <a:pt x="180" y="61"/>
                  </a:cubicBezTo>
                  <a:cubicBezTo>
                    <a:pt x="163" y="50"/>
                    <a:pt x="150" y="39"/>
                    <a:pt x="132" y="33"/>
                  </a:cubicBezTo>
                  <a:cubicBezTo>
                    <a:pt x="119" y="35"/>
                    <a:pt x="102" y="31"/>
                    <a:pt x="92" y="41"/>
                  </a:cubicBezTo>
                  <a:cubicBezTo>
                    <a:pt x="71" y="62"/>
                    <a:pt x="108" y="46"/>
                    <a:pt x="76" y="57"/>
                  </a:cubicBezTo>
                  <a:cubicBezTo>
                    <a:pt x="52" y="49"/>
                    <a:pt x="67" y="38"/>
                    <a:pt x="56" y="17"/>
                  </a:cubicBezTo>
                  <a:cubicBezTo>
                    <a:pt x="48" y="0"/>
                    <a:pt x="16" y="1"/>
                    <a:pt x="0" y="1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6" name="Freeform 52"/>
            <p:cNvSpPr/>
            <p:nvPr/>
          </p:nvSpPr>
          <p:spPr>
            <a:xfrm>
              <a:off x="4485" y="4013"/>
              <a:ext cx="45" cy="58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</a:cxnLst>
              <a:rect l="0" t="0" r="0" b="0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7" name="Freeform 53"/>
            <p:cNvSpPr/>
            <p:nvPr/>
          </p:nvSpPr>
          <p:spPr>
            <a:xfrm>
              <a:off x="4621" y="3923"/>
              <a:ext cx="164" cy="85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0" b="0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8" name="Freeform 54"/>
            <p:cNvSpPr/>
            <p:nvPr/>
          </p:nvSpPr>
          <p:spPr>
            <a:xfrm>
              <a:off x="4791" y="3873"/>
              <a:ext cx="104" cy="92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0" b="0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9" name="Freeform 55"/>
            <p:cNvSpPr/>
            <p:nvPr/>
          </p:nvSpPr>
          <p:spPr>
            <a:xfrm>
              <a:off x="4846" y="3832"/>
              <a:ext cx="37" cy="2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0"/>
                </a:cxn>
              </a:cxnLst>
              <a:rect l="0" t="0" r="0" b="0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0" name="Freeform 56"/>
            <p:cNvSpPr/>
            <p:nvPr/>
          </p:nvSpPr>
          <p:spPr>
            <a:xfrm>
              <a:off x="3123" y="3346"/>
              <a:ext cx="123" cy="20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</a:cxnLst>
              <a:rect l="0" t="0" r="0" b="0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1" name="Freeform 57"/>
            <p:cNvSpPr/>
            <p:nvPr/>
          </p:nvSpPr>
          <p:spPr>
            <a:xfrm>
              <a:off x="3655" y="3034"/>
              <a:ext cx="49" cy="6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0"/>
                </a:cxn>
              </a:cxnLst>
              <a:rect l="0" t="0" r="0" b="0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2" name="Freeform 58"/>
            <p:cNvSpPr/>
            <p:nvPr/>
          </p:nvSpPr>
          <p:spPr>
            <a:xfrm>
              <a:off x="3988" y="3100"/>
              <a:ext cx="111" cy="18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</a:cxnLst>
              <a:rect l="0" t="0" r="0" b="0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3" name="Freeform 59"/>
            <p:cNvSpPr/>
            <p:nvPr/>
          </p:nvSpPr>
          <p:spPr>
            <a:xfrm>
              <a:off x="3894" y="3043"/>
              <a:ext cx="72" cy="137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</a:cxnLst>
              <a:rect l="0" t="0" r="0" b="0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4" name="Freeform 60"/>
            <p:cNvSpPr/>
            <p:nvPr/>
          </p:nvSpPr>
          <p:spPr>
            <a:xfrm>
              <a:off x="3943" y="3153"/>
              <a:ext cx="40" cy="13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</a:cxnLst>
              <a:rect l="0" t="0" r="0" b="0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5" name="Freeform 61"/>
            <p:cNvSpPr/>
            <p:nvPr/>
          </p:nvSpPr>
          <p:spPr>
            <a:xfrm>
              <a:off x="3988" y="3290"/>
              <a:ext cx="65" cy="5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0" b="0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6" name="Freeform 62"/>
            <p:cNvSpPr/>
            <p:nvPr/>
          </p:nvSpPr>
          <p:spPr>
            <a:xfrm>
              <a:off x="4092" y="3195"/>
              <a:ext cx="83" cy="11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0"/>
                </a:cxn>
              </a:cxnLst>
              <a:rect l="0" t="0" r="0" b="0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7" name="Freeform 63"/>
            <p:cNvSpPr/>
            <p:nvPr/>
          </p:nvSpPr>
          <p:spPr>
            <a:xfrm>
              <a:off x="4064" y="2777"/>
              <a:ext cx="22" cy="7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0"/>
                </a:cxn>
              </a:cxnLst>
              <a:rect l="0" t="0" r="0" b="0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8" name="Freeform 64"/>
            <p:cNvSpPr/>
            <p:nvPr/>
          </p:nvSpPr>
          <p:spPr>
            <a:xfrm>
              <a:off x="4078" y="2896"/>
              <a:ext cx="61" cy="118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</a:cxnLst>
              <a:rect l="0" t="0" r="0" b="0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9" name="Freeform 65"/>
            <p:cNvSpPr/>
            <p:nvPr/>
          </p:nvSpPr>
          <p:spPr>
            <a:xfrm>
              <a:off x="4121" y="3052"/>
              <a:ext cx="64" cy="7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</a:cxnLst>
              <a:rect l="0" t="0" r="0" b="0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0" name="Freeform 66"/>
            <p:cNvSpPr/>
            <p:nvPr/>
          </p:nvSpPr>
          <p:spPr>
            <a:xfrm>
              <a:off x="4197" y="3193"/>
              <a:ext cx="29" cy="49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</a:cxnLst>
              <a:rect l="0" t="0" r="0" b="0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1" name="Freeform 67"/>
            <p:cNvSpPr/>
            <p:nvPr/>
          </p:nvSpPr>
          <p:spPr>
            <a:xfrm>
              <a:off x="4181" y="3275"/>
              <a:ext cx="18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0" y="0"/>
                </a:cxn>
              </a:cxnLst>
              <a:rect l="0" t="0" r="0" b="0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2" name="Freeform 68"/>
            <p:cNvSpPr/>
            <p:nvPr/>
          </p:nvSpPr>
          <p:spPr>
            <a:xfrm>
              <a:off x="4208" y="3265"/>
              <a:ext cx="45" cy="3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</a:cxnLst>
              <a:rect l="0" t="0" r="0" b="0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3" name="Freeform 69"/>
            <p:cNvSpPr/>
            <p:nvPr/>
          </p:nvSpPr>
          <p:spPr>
            <a:xfrm>
              <a:off x="4277" y="3335"/>
              <a:ext cx="24" cy="3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</a:cxnLst>
              <a:rect l="0" t="0" r="0" b="0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4" name="Freeform 70"/>
            <p:cNvSpPr/>
            <p:nvPr/>
          </p:nvSpPr>
          <p:spPr>
            <a:xfrm>
              <a:off x="4544" y="3293"/>
              <a:ext cx="46" cy="4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0"/>
                </a:cxn>
              </a:cxnLst>
              <a:rect l="0" t="0" r="0" b="0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5" name="Freeform 71"/>
            <p:cNvSpPr/>
            <p:nvPr/>
          </p:nvSpPr>
          <p:spPr>
            <a:xfrm>
              <a:off x="4147" y="3352"/>
              <a:ext cx="46" cy="50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</a:cxnLst>
              <a:rect l="0" t="0" r="0" b="0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6" name="Freeform 72"/>
            <p:cNvSpPr/>
            <p:nvPr/>
          </p:nvSpPr>
          <p:spPr>
            <a:xfrm>
              <a:off x="4098" y="3371"/>
              <a:ext cx="32" cy="27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0" b="0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7" name="Freeform 73"/>
            <p:cNvSpPr/>
            <p:nvPr/>
          </p:nvSpPr>
          <p:spPr>
            <a:xfrm>
              <a:off x="4077" y="3342"/>
              <a:ext cx="24" cy="3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</a:cxnLst>
              <a:rect l="0" t="0" r="0" b="0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8" name="Freeform 74"/>
            <p:cNvSpPr/>
            <p:nvPr/>
          </p:nvSpPr>
          <p:spPr>
            <a:xfrm>
              <a:off x="4111" y="3353"/>
              <a:ext cx="34" cy="2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</a:cxnLst>
              <a:rect l="0" t="0" r="0" b="0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9" name="Freeform 75"/>
            <p:cNvSpPr/>
            <p:nvPr/>
          </p:nvSpPr>
          <p:spPr>
            <a:xfrm>
              <a:off x="4062" y="3021"/>
              <a:ext cx="27" cy="5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0"/>
                </a:cxn>
              </a:cxnLst>
              <a:rect l="0" t="0" r="0" b="0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50" name="Freeform 76"/>
            <p:cNvSpPr/>
            <p:nvPr/>
          </p:nvSpPr>
          <p:spPr>
            <a:xfrm>
              <a:off x="4113" y="3012"/>
              <a:ext cx="19" cy="5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0" b="0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51" name="Freeform 77"/>
            <p:cNvSpPr/>
            <p:nvPr/>
          </p:nvSpPr>
          <p:spPr>
            <a:xfrm>
              <a:off x="4135" y="2995"/>
              <a:ext cx="10" cy="2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0"/>
                </a:cxn>
              </a:cxnLst>
              <a:rect l="0" t="0" r="0" b="0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52" name="Freeform 78"/>
            <p:cNvSpPr/>
            <p:nvPr/>
          </p:nvSpPr>
          <p:spPr>
            <a:xfrm>
              <a:off x="4145" y="3007"/>
              <a:ext cx="21" cy="4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</a:cxnLst>
              <a:rect l="0" t="0" r="0" b="0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53" name="Freeform 79"/>
            <p:cNvSpPr/>
            <p:nvPr/>
          </p:nvSpPr>
          <p:spPr>
            <a:xfrm>
              <a:off x="3876" y="3076"/>
              <a:ext cx="12" cy="27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0" b="0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54" name="Freeform 80"/>
            <p:cNvSpPr/>
            <p:nvPr/>
          </p:nvSpPr>
          <p:spPr>
            <a:xfrm>
              <a:off x="3866" y="3053"/>
              <a:ext cx="10" cy="1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0" b="0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55" name="Freeform 81"/>
            <p:cNvSpPr/>
            <p:nvPr/>
          </p:nvSpPr>
          <p:spPr>
            <a:xfrm>
              <a:off x="3862" y="3035"/>
              <a:ext cx="12" cy="14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1"/>
                </a:cxn>
                <a:cxn ang="0">
                  <a:pos x="2" y="1"/>
                </a:cxn>
                <a:cxn ang="0">
                  <a:pos x="2" y="1"/>
                </a:cxn>
              </a:cxnLst>
              <a:rect l="0" t="0" r="0" b="0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56" name="Freeform 82"/>
            <p:cNvSpPr/>
            <p:nvPr/>
          </p:nvSpPr>
          <p:spPr>
            <a:xfrm>
              <a:off x="3850" y="2995"/>
              <a:ext cx="11" cy="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</a:cxnLst>
              <a:rect l="0" t="0" r="0" b="0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57" name="Freeform 83"/>
            <p:cNvSpPr/>
            <p:nvPr/>
          </p:nvSpPr>
          <p:spPr>
            <a:xfrm>
              <a:off x="3852" y="3020"/>
              <a:ext cx="16" cy="1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</a:cxnLst>
              <a:rect l="0" t="0" r="0" b="0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58" name="Freeform 84"/>
            <p:cNvSpPr/>
            <p:nvPr/>
          </p:nvSpPr>
          <p:spPr>
            <a:xfrm>
              <a:off x="4688" y="3643"/>
              <a:ext cx="45" cy="60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</a:cxnLst>
              <a:rect l="0" t="0" r="0" b="0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59" name="Freeform 85"/>
            <p:cNvSpPr/>
            <p:nvPr/>
          </p:nvSpPr>
          <p:spPr>
            <a:xfrm>
              <a:off x="4919" y="3594"/>
              <a:ext cx="53" cy="46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0" b="0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60" name="Freeform 86"/>
            <p:cNvSpPr/>
            <p:nvPr/>
          </p:nvSpPr>
          <p:spPr>
            <a:xfrm>
              <a:off x="4759" y="3569"/>
              <a:ext cx="17" cy="2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0"/>
                </a:cxn>
              </a:cxnLst>
              <a:rect l="0" t="0" r="0" b="0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61" name="Freeform 87"/>
            <p:cNvSpPr/>
            <p:nvPr/>
          </p:nvSpPr>
          <p:spPr>
            <a:xfrm>
              <a:off x="4751" y="3547"/>
              <a:ext cx="20" cy="1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2" y="1"/>
                </a:cxn>
                <a:cxn ang="0">
                  <a:pos x="2" y="0"/>
                </a:cxn>
              </a:cxnLst>
              <a:rect l="0" t="0" r="0" b="0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62" name="Freeform 88"/>
            <p:cNvSpPr/>
            <p:nvPr/>
          </p:nvSpPr>
          <p:spPr>
            <a:xfrm>
              <a:off x="4598" y="3353"/>
              <a:ext cx="24" cy="3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</a:cxnLst>
              <a:rect l="0" t="0" r="0" b="0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63" name="Freeform 89"/>
            <p:cNvSpPr/>
            <p:nvPr/>
          </p:nvSpPr>
          <p:spPr>
            <a:xfrm>
              <a:off x="4632" y="3396"/>
              <a:ext cx="26" cy="3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</a:cxnLst>
              <a:rect l="0" t="0" r="0" b="0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64" name="Freeform 90"/>
            <p:cNvSpPr/>
            <p:nvPr/>
          </p:nvSpPr>
          <p:spPr>
            <a:xfrm>
              <a:off x="4659" y="3459"/>
              <a:ext cx="28" cy="28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0" b="0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65" name="Freeform 91"/>
            <p:cNvSpPr/>
            <p:nvPr/>
          </p:nvSpPr>
          <p:spPr>
            <a:xfrm>
              <a:off x="4693" y="3449"/>
              <a:ext cx="28" cy="26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0" b="0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66" name="Freeform 92"/>
            <p:cNvSpPr/>
            <p:nvPr/>
          </p:nvSpPr>
          <p:spPr>
            <a:xfrm>
              <a:off x="4683" y="3413"/>
              <a:ext cx="26" cy="20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0" b="0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67" name="Freeform 93"/>
            <p:cNvSpPr/>
            <p:nvPr/>
          </p:nvSpPr>
          <p:spPr>
            <a:xfrm>
              <a:off x="4657" y="3388"/>
              <a:ext cx="26" cy="35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0" b="0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68" name="Freeform 94"/>
            <p:cNvSpPr/>
            <p:nvPr/>
          </p:nvSpPr>
          <p:spPr>
            <a:xfrm>
              <a:off x="4625" y="3372"/>
              <a:ext cx="24" cy="26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</a:cxnLst>
              <a:rect l="0" t="0" r="0" b="0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69" name="Freeform 95"/>
            <p:cNvSpPr/>
            <p:nvPr/>
          </p:nvSpPr>
          <p:spPr>
            <a:xfrm>
              <a:off x="4665" y="3425"/>
              <a:ext cx="24" cy="26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</a:cxnLst>
              <a:rect l="0" t="0" r="0" b="0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0" name="Freeform 96"/>
            <p:cNvSpPr/>
            <p:nvPr/>
          </p:nvSpPr>
          <p:spPr>
            <a:xfrm>
              <a:off x="3055" y="2051"/>
              <a:ext cx="141" cy="108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0" b="0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1" name="Freeform 97"/>
            <p:cNvSpPr/>
            <p:nvPr/>
          </p:nvSpPr>
          <p:spPr>
            <a:xfrm>
              <a:off x="3139" y="2155"/>
              <a:ext cx="40" cy="1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0"/>
                </a:cxn>
              </a:cxnLst>
              <a:rect l="0" t="0" r="0" b="0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2" name="Freeform 98"/>
            <p:cNvSpPr/>
            <p:nvPr/>
          </p:nvSpPr>
          <p:spPr>
            <a:xfrm>
              <a:off x="3344" y="1999"/>
              <a:ext cx="42" cy="28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1" y="2"/>
                </a:cxn>
              </a:cxnLst>
              <a:rect l="0" t="0" r="0" b="0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3" name="Freeform 99"/>
            <p:cNvSpPr/>
            <p:nvPr/>
          </p:nvSpPr>
          <p:spPr>
            <a:xfrm>
              <a:off x="3374" y="2012"/>
              <a:ext cx="50" cy="2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0"/>
                </a:cxn>
              </a:cxnLst>
              <a:rect l="0" t="0" r="0" b="0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4" name="Freeform 100"/>
            <p:cNvSpPr/>
            <p:nvPr/>
          </p:nvSpPr>
          <p:spPr>
            <a:xfrm>
              <a:off x="3428" y="2015"/>
              <a:ext cx="50" cy="32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</a:cxnLst>
              <a:rect l="0" t="0" r="0" b="0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5" name="Freeform 101"/>
            <p:cNvSpPr/>
            <p:nvPr/>
          </p:nvSpPr>
          <p:spPr>
            <a:xfrm>
              <a:off x="3777" y="2042"/>
              <a:ext cx="88" cy="3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</a:cxnLst>
              <a:rect l="0" t="0" r="0" b="0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6" name="Freeform 102"/>
            <p:cNvSpPr/>
            <p:nvPr/>
          </p:nvSpPr>
          <p:spPr>
            <a:xfrm>
              <a:off x="3867" y="2041"/>
              <a:ext cx="46" cy="2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0" b="0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7" name="Freeform 103"/>
            <p:cNvSpPr/>
            <p:nvPr/>
          </p:nvSpPr>
          <p:spPr>
            <a:xfrm>
              <a:off x="3846" y="2070"/>
              <a:ext cx="37" cy="17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</a:cxnLst>
              <a:rect l="0" t="0" r="0" b="0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8" name="Freeform 104"/>
            <p:cNvSpPr/>
            <p:nvPr/>
          </p:nvSpPr>
          <p:spPr>
            <a:xfrm>
              <a:off x="4098" y="2294"/>
              <a:ext cx="76" cy="114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0"/>
                </a:cxn>
              </a:cxnLst>
              <a:rect l="0" t="0" r="0" b="0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9" name="Freeform 105"/>
            <p:cNvSpPr/>
            <p:nvPr/>
          </p:nvSpPr>
          <p:spPr>
            <a:xfrm>
              <a:off x="4159" y="2412"/>
              <a:ext cx="55" cy="78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0" b="0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0" name="Freeform 106"/>
            <p:cNvSpPr/>
            <p:nvPr/>
          </p:nvSpPr>
          <p:spPr>
            <a:xfrm>
              <a:off x="4123" y="2492"/>
              <a:ext cx="109" cy="189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0" b="0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1" name="Freeform 107"/>
            <p:cNvSpPr/>
            <p:nvPr/>
          </p:nvSpPr>
          <p:spPr>
            <a:xfrm>
              <a:off x="3062" y="1988"/>
              <a:ext cx="52" cy="3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0"/>
                </a:cxn>
              </a:cxnLst>
              <a:rect l="0" t="0" r="0" b="0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2" name="Freeform 108"/>
            <p:cNvSpPr/>
            <p:nvPr/>
          </p:nvSpPr>
          <p:spPr>
            <a:xfrm>
              <a:off x="2955" y="1997"/>
              <a:ext cx="19" cy="2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0"/>
                </a:cxn>
              </a:cxnLst>
              <a:rect l="0" t="0" r="0" b="0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3" name="Freeform 109"/>
            <p:cNvSpPr/>
            <p:nvPr/>
          </p:nvSpPr>
          <p:spPr>
            <a:xfrm>
              <a:off x="2979" y="1996"/>
              <a:ext cx="37" cy="27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0" b="0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4" name="Freeform 110"/>
            <p:cNvSpPr/>
            <p:nvPr/>
          </p:nvSpPr>
          <p:spPr>
            <a:xfrm>
              <a:off x="3040" y="1987"/>
              <a:ext cx="20" cy="16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</a:cxnLst>
              <a:rect l="0" t="0" r="0" b="0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5" name="Freeform 111"/>
            <p:cNvSpPr/>
            <p:nvPr/>
          </p:nvSpPr>
          <p:spPr>
            <a:xfrm>
              <a:off x="3022" y="2005"/>
              <a:ext cx="15" cy="1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1"/>
                </a:cxn>
                <a:cxn ang="0">
                  <a:pos x="2" y="0"/>
                </a:cxn>
              </a:cxnLst>
              <a:rect l="0" t="0" r="0" b="0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6" name="Freeform 112"/>
            <p:cNvSpPr/>
            <p:nvPr/>
          </p:nvSpPr>
          <p:spPr>
            <a:xfrm>
              <a:off x="4162" y="2021"/>
              <a:ext cx="18" cy="3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</a:cxnLst>
              <a:rect l="0" t="0" r="0" b="0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7" name="Freeform 113"/>
            <p:cNvSpPr/>
            <p:nvPr/>
          </p:nvSpPr>
          <p:spPr>
            <a:xfrm>
              <a:off x="3278" y="3473"/>
              <a:ext cx="31" cy="1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2" y="0"/>
                </a:cxn>
              </a:cxnLst>
              <a:rect l="0" t="0" r="0" b="0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8" name="Freeform 114"/>
            <p:cNvSpPr/>
            <p:nvPr/>
          </p:nvSpPr>
          <p:spPr>
            <a:xfrm>
              <a:off x="3318" y="3466"/>
              <a:ext cx="10" cy="1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0" b="0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9" name="Freeform 115"/>
            <p:cNvSpPr/>
            <p:nvPr/>
          </p:nvSpPr>
          <p:spPr>
            <a:xfrm>
              <a:off x="3251" y="3312"/>
              <a:ext cx="9" cy="15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0" b="0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90" name="Freeform 116"/>
            <p:cNvSpPr/>
            <p:nvPr/>
          </p:nvSpPr>
          <p:spPr>
            <a:xfrm>
              <a:off x="3311" y="3239"/>
              <a:ext cx="11" cy="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</a:cxnLst>
              <a:rect l="0" t="0" r="0" b="0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91" name="Freeform 117"/>
            <p:cNvSpPr/>
            <p:nvPr/>
          </p:nvSpPr>
          <p:spPr>
            <a:xfrm>
              <a:off x="3287" y="3238"/>
              <a:ext cx="11" cy="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</a:cxnLst>
              <a:rect l="0" t="0" r="0" b="0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92" name="Freeform 118"/>
            <p:cNvSpPr/>
            <p:nvPr/>
          </p:nvSpPr>
          <p:spPr>
            <a:xfrm>
              <a:off x="3276" y="3260"/>
              <a:ext cx="10" cy="1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0" b="0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93" name="Freeform 119"/>
            <p:cNvSpPr/>
            <p:nvPr/>
          </p:nvSpPr>
          <p:spPr>
            <a:xfrm>
              <a:off x="3251" y="3294"/>
              <a:ext cx="9" cy="15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0" b="0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94" name="Freeform 120"/>
            <p:cNvSpPr/>
            <p:nvPr/>
          </p:nvSpPr>
          <p:spPr>
            <a:xfrm>
              <a:off x="3270" y="3281"/>
              <a:ext cx="10" cy="1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0" b="0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95" name="Freeform 121"/>
            <p:cNvSpPr/>
            <p:nvPr/>
          </p:nvSpPr>
          <p:spPr>
            <a:xfrm>
              <a:off x="2537" y="2293"/>
              <a:ext cx="10" cy="1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0" b="0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96" name="Freeform 122"/>
            <p:cNvSpPr/>
            <p:nvPr/>
          </p:nvSpPr>
          <p:spPr>
            <a:xfrm>
              <a:off x="2476" y="2259"/>
              <a:ext cx="10" cy="1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0" b="0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97" name="Freeform 123"/>
            <p:cNvSpPr/>
            <p:nvPr/>
          </p:nvSpPr>
          <p:spPr>
            <a:xfrm>
              <a:off x="2238" y="2042"/>
              <a:ext cx="2060" cy="1644"/>
            </a:xfrm>
            <a:custGeom>
              <a:avLst/>
              <a:gdLst/>
              <a:ahLst/>
              <a:cxnLst>
                <a:cxn ang="0">
                  <a:pos x="452" y="653"/>
                </a:cxn>
                <a:cxn ang="0">
                  <a:pos x="333" y="595"/>
                </a:cxn>
                <a:cxn ang="0">
                  <a:pos x="158" y="645"/>
                </a:cxn>
                <a:cxn ang="0">
                  <a:pos x="46" y="759"/>
                </a:cxn>
                <a:cxn ang="0">
                  <a:pos x="12" y="941"/>
                </a:cxn>
                <a:cxn ang="0">
                  <a:pos x="146" y="1059"/>
                </a:cxn>
                <a:cxn ang="0">
                  <a:pos x="308" y="1041"/>
                </a:cxn>
                <a:cxn ang="0">
                  <a:pos x="396" y="1138"/>
                </a:cxn>
                <a:cxn ang="0">
                  <a:pos x="452" y="1447"/>
                </a:cxn>
                <a:cxn ang="0">
                  <a:pos x="497" y="1628"/>
                </a:cxn>
                <a:cxn ang="0">
                  <a:pos x="704" y="1574"/>
                </a:cxn>
                <a:cxn ang="0">
                  <a:pos x="817" y="1380"/>
                </a:cxn>
                <a:cxn ang="0">
                  <a:pos x="885" y="1153"/>
                </a:cxn>
                <a:cxn ang="0">
                  <a:pos x="998" y="999"/>
                </a:cxn>
                <a:cxn ang="0">
                  <a:pos x="796" y="856"/>
                </a:cxn>
                <a:cxn ang="0">
                  <a:pos x="817" y="819"/>
                </a:cxn>
                <a:cxn ang="0">
                  <a:pos x="1003" y="916"/>
                </a:cxn>
                <a:cxn ang="0">
                  <a:pos x="1098" y="792"/>
                </a:cxn>
                <a:cxn ang="0">
                  <a:pos x="1046" y="763"/>
                </a:cxn>
                <a:cxn ang="0">
                  <a:pos x="929" y="716"/>
                </a:cxn>
                <a:cxn ang="0">
                  <a:pos x="1141" y="761"/>
                </a:cxn>
                <a:cxn ang="0">
                  <a:pos x="1296" y="852"/>
                </a:cxn>
                <a:cxn ang="0">
                  <a:pos x="1373" y="1033"/>
                </a:cxn>
                <a:cxn ang="0">
                  <a:pos x="1608" y="847"/>
                </a:cxn>
                <a:cxn ang="0">
                  <a:pos x="1704" y="1030"/>
                </a:cxn>
                <a:cxn ang="0">
                  <a:pos x="1707" y="874"/>
                </a:cxn>
                <a:cxn ang="0">
                  <a:pos x="1759" y="800"/>
                </a:cxn>
                <a:cxn ang="0">
                  <a:pos x="1783" y="544"/>
                </a:cxn>
                <a:cxn ang="0">
                  <a:pos x="1824" y="528"/>
                </a:cxn>
                <a:cxn ang="0">
                  <a:pos x="1844" y="427"/>
                </a:cxn>
                <a:cxn ang="0">
                  <a:pos x="1805" y="226"/>
                </a:cxn>
                <a:cxn ang="0">
                  <a:pos x="1899" y="108"/>
                </a:cxn>
                <a:cxn ang="0">
                  <a:pos x="1947" y="209"/>
                </a:cxn>
                <a:cxn ang="0">
                  <a:pos x="1943" y="123"/>
                </a:cxn>
                <a:cxn ang="0">
                  <a:pos x="1975" y="51"/>
                </a:cxn>
                <a:cxn ang="0">
                  <a:pos x="2038" y="0"/>
                </a:cxn>
                <a:cxn ang="0">
                  <a:pos x="1820" y="63"/>
                </a:cxn>
                <a:cxn ang="0">
                  <a:pos x="1583" y="83"/>
                </a:cxn>
                <a:cxn ang="0">
                  <a:pos x="1349" y="30"/>
                </a:cxn>
                <a:cxn ang="0">
                  <a:pos x="1132" y="65"/>
                </a:cxn>
                <a:cxn ang="0">
                  <a:pos x="1040" y="170"/>
                </a:cxn>
                <a:cxn ang="0">
                  <a:pos x="926" y="137"/>
                </a:cxn>
                <a:cxn ang="0">
                  <a:pos x="758" y="183"/>
                </a:cxn>
                <a:cxn ang="0">
                  <a:pos x="667" y="140"/>
                </a:cxn>
                <a:cxn ang="0">
                  <a:pos x="364" y="248"/>
                </a:cxn>
                <a:cxn ang="0">
                  <a:pos x="535" y="213"/>
                </a:cxn>
                <a:cxn ang="0">
                  <a:pos x="638" y="276"/>
                </a:cxn>
                <a:cxn ang="0">
                  <a:pos x="443" y="357"/>
                </a:cxn>
                <a:cxn ang="0">
                  <a:pos x="275" y="416"/>
                </a:cxn>
                <a:cxn ang="0">
                  <a:pos x="167" y="537"/>
                </a:cxn>
                <a:cxn ang="0">
                  <a:pos x="283" y="552"/>
                </a:cxn>
                <a:cxn ang="0">
                  <a:pos x="381" y="573"/>
                </a:cxn>
                <a:cxn ang="0">
                  <a:pos x="493" y="590"/>
                </a:cxn>
                <a:cxn ang="0">
                  <a:pos x="487" y="512"/>
                </a:cxn>
                <a:cxn ang="0">
                  <a:pos x="592" y="548"/>
                </a:cxn>
                <a:cxn ang="0">
                  <a:pos x="686" y="470"/>
                </a:cxn>
                <a:cxn ang="0">
                  <a:pos x="772" y="480"/>
                </a:cxn>
                <a:cxn ang="0">
                  <a:pos x="639" y="598"/>
                </a:cxn>
              </a:cxnLst>
              <a:rect l="0" t="0" r="0" b="0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" name="Rectangle 127"/>
          <p:cNvSpPr>
            <a:spLocks noChangeArrowheads="1"/>
          </p:cNvSpPr>
          <p:nvPr/>
        </p:nvSpPr>
        <p:spPr bwMode="gray">
          <a:xfrm>
            <a:off x="0" y="0"/>
            <a:ext cx="9144000" cy="1828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4419600"/>
            <a:ext cx="6400800" cy="1143000"/>
          </a:xfrm>
        </p:spPr>
        <p:txBody>
          <a:bodyPr/>
          <a:lstStyle>
            <a:lvl1pPr algn="l">
              <a:defRPr sz="4300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altLang="zh-CN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5715000"/>
            <a:ext cx="6400800" cy="3810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800" b="1" i="1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单击此处编辑母版副标题样式</a:t>
            </a:r>
            <a:endParaRPr lang="en-US" altLang="zh-CN"/>
          </a:p>
        </p:txBody>
      </p:sp>
      <p:sp>
        <p:nvSpPr>
          <p:cNvPr id="1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477000"/>
            <a:ext cx="2133600" cy="16827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705600" y="6477000"/>
            <a:ext cx="2286000" cy="16827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www.themegallery.com</a:t>
            </a:r>
          </a:p>
        </p:txBody>
      </p:sp>
      <p:sp>
        <p:nvSpPr>
          <p:cNvPr id="1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477000"/>
            <a:ext cx="2133600" cy="16827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ctr" eaLnBrk="1" hangingPunct="1">
              <a:buNone/>
            </a:pPr>
            <a:fld id="{9A0DB2DC-4C9A-4742-B13C-FB6460FD3503}" type="slidenum">
              <a:rPr lang="en-US" altLang="zh-CN" dirty="0"/>
              <a:t>‹#›</a:t>
            </a:fld>
            <a:endParaRPr lang="en-US" altLang="zh-CN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37743E-6 L -0.21076 0.0478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81481E-6 C -0.08906 0.01505 -0.38802 0.03033 -0.53472 0.09075 C -0.68142 0.15116 -0.81198 0.322 -0.88055 0.36297 C -0.94913 0.40394 -0.93229 0.34237 -0.94583 0.33704 " pathEditMode="relative" rAng="0" ptsTypes="aaaa">
                                      <p:cBhvr>
                                        <p:cTn id="42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.04629 C -0.07778 0.05393 -0.34948 0.0956 -0.46667 0.09166 C -0.58385 0.08773 -0.63611 -0.0007 -0.70278 0.02314 C -0.76944 0.04699 -0.83247 0.19027 -0.86667 0.23426 " pathEditMode="relative" rAng="0" ptsTypes="aaaa">
                                      <p:cBhvr>
                                        <p:cTn id="44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lang="zh-CN" altLang="en-US" sz="24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algn="l" defTabSz="685800" rtl="0" eaLnBrk="1" latinLnBrk="0" hangingPunct="1">
              <a:buSzPct val="100000"/>
              <a:defRPr lang="zh-CN" altLang="en-US" sz="1800" b="1" kern="12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0" algn="l" defTabSz="685800" rtl="0" eaLnBrk="1" latinLnBrk="0" hangingPunct="1">
              <a:buSzPct val="100000"/>
              <a:defRPr lang="zh-CN" altLang="en-US" sz="1800" b="1" kern="12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0" algn="l" defTabSz="685800" rtl="0" eaLnBrk="1" latinLnBrk="0" hangingPunct="1">
              <a:buSzPct val="100000"/>
              <a:defRPr lang="zh-CN" altLang="en-US" sz="1800" b="1" kern="12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0" algn="l" defTabSz="685800" rtl="0" eaLnBrk="1" latinLnBrk="0" hangingPunct="1">
              <a:buSzPct val="100000"/>
              <a:defRPr lang="zh-CN" altLang="en-US" sz="1800" b="1" kern="12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0" algn="l" defTabSz="685800" rtl="0" eaLnBrk="1" latinLnBrk="0" hangingPunct="1">
              <a:buSzPct val="100000"/>
              <a:defRPr lang="zh-CN" altLang="en-US" sz="1800" b="1" kern="12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>
            <a:off x="0" y="1000114"/>
            <a:ext cx="91440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0" y="1000114"/>
            <a:ext cx="91440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37325"/>
            <a:ext cx="2133600" cy="24447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37325"/>
            <a:ext cx="2895600" cy="24447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1" lang="zh-CN" altLang="en-US" sz="3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宋体" panose="02010600030101010101" pitchFamily="2" charset="-122"/>
              </a:rPr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960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0960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2"/>
            <a:ext cx="8229600" cy="8683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 hasCustomPrompt="1"/>
          </p:nvPr>
        </p:nvSpPr>
        <p:spPr>
          <a:xfrm>
            <a:off x="457200" y="1295400"/>
            <a:ext cx="8229600" cy="50292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kumimoji="1" lang="zh-CN" altLang="en-US" sz="3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宋体" panose="02010600030101010101" pitchFamily="2" charset="-122"/>
              </a:rPr>
              <a:t>单击图标添加表格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9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37325"/>
            <a:ext cx="2133600" cy="24447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2568D1E-15FD-4915-AEDC-E172BD77BDB7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2021/4/29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84888" y="6313488"/>
            <a:ext cx="2895600" cy="3635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63938" y="6494463"/>
            <a:ext cx="2133600" cy="3635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r>
              <a:rPr lang="en-US" altLang="zh-CN" dirty="0"/>
              <a:t>/58</a:t>
            </a:r>
            <a:endParaRPr lang="zh-CN" alt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08279"/>
            <a:ext cx="8229600" cy="656425"/>
          </a:xfrm>
        </p:spPr>
        <p:txBody>
          <a:bodyPr>
            <a:norm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lang="zh-CN" altLang="en-US" sz="24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-257175" algn="l" defTabSz="685800" rtl="0" eaLnBrk="1" latinLnBrk="0" hangingPunct="1">
              <a:buSzPct val="100000"/>
              <a:buFont typeface="Wingdings" panose="05000000000000000000" pitchFamily="2" charset="2"/>
              <a:buChar char="p"/>
              <a:defRPr lang="zh-CN" altLang="en-US" sz="1800" b="1" kern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0" indent="-214630" algn="l" defTabSz="685800" rtl="0" eaLnBrk="1" latinLnBrk="0" hangingPunct="1">
              <a:buSzPct val="100000"/>
              <a:buFont typeface="Wingdings" panose="05000000000000000000" pitchFamily="2" charset="2"/>
              <a:buChar char="p"/>
              <a:defRPr lang="zh-CN" altLang="en-US" sz="1350" b="0" kern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0" indent="-171450" algn="l" defTabSz="685800" rtl="0" eaLnBrk="1" latinLnBrk="0" hangingPunct="1">
              <a:buSzPct val="100000"/>
              <a:buFont typeface="Wingdings" panose="05000000000000000000" pitchFamily="2" charset="2"/>
              <a:buChar char="p"/>
              <a:defRPr lang="zh-CN" altLang="en-US" sz="1350" b="0" kern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0" indent="-171450" algn="l" defTabSz="685800" rtl="0" eaLnBrk="1" latinLnBrk="0" hangingPunct="1">
              <a:buSzPct val="100000"/>
              <a:buFont typeface="Wingdings" panose="05000000000000000000" pitchFamily="2" charset="2"/>
              <a:buChar char="p"/>
              <a:defRPr lang="zh-CN" altLang="en-US" sz="1350" b="0" kern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0" indent="-171450" algn="l" defTabSz="685800" rtl="0" eaLnBrk="1" latinLnBrk="0" hangingPunct="1">
              <a:buSzPct val="100000"/>
              <a:buFont typeface="Wingdings" panose="05000000000000000000" pitchFamily="2" charset="2"/>
              <a:buChar char="p"/>
              <a:defRPr lang="zh-CN" altLang="en-US" sz="1350" b="0" kern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>
            <a:off x="0" y="836712"/>
            <a:ext cx="91440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0" y="836712"/>
            <a:ext cx="91440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6537325"/>
            <a:ext cx="2133600" cy="24447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A68D3A7-9C7B-4456-A317-E375058D4E7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2021/4/29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537325"/>
            <a:ext cx="2895600" cy="24447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537325"/>
            <a:ext cx="2133600" cy="24447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仅标题: 强调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2021/4/29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 eaLnBrk="1" latinLnBrk="0" hangingPunct="1">
              <a:defRPr kumimoji="0" lang="zh-CN" sz="3450" b="1" kern="1200" spc="-113" baseline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CN"/>
              <a:t>单击此处编辑母版标题样式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 eaLnBrk="1" latinLnBrk="0" hangingPunct="1">
              <a:buNone/>
              <a:defRPr kumimoji="0" lang="zh-CN" sz="2100" kern="120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342900" indent="0" eaLnBrk="1" latinLnBrk="0" hangingPunct="1">
              <a:buNone/>
              <a:defRPr kumimoji="0" lang="zh-CN" sz="1500" b="1"/>
            </a:lvl2pPr>
            <a:lvl3pPr marL="685800" indent="0" eaLnBrk="1" latinLnBrk="0" hangingPunct="1">
              <a:buNone/>
              <a:defRPr kumimoji="0" lang="zh-CN" sz="1350" b="1"/>
            </a:lvl3pPr>
            <a:lvl4pPr marL="1028700" indent="0" eaLnBrk="1" latinLnBrk="0" hangingPunct="1">
              <a:buNone/>
              <a:defRPr kumimoji="0" lang="zh-CN" sz="1200" b="1"/>
            </a:lvl4pPr>
            <a:lvl5pPr marL="1371600" indent="0" eaLnBrk="1" latinLnBrk="0" hangingPunct="1">
              <a:buNone/>
              <a:defRPr kumimoji="0" lang="zh-CN" sz="1200" b="1"/>
            </a:lvl5pPr>
            <a:lvl6pPr marL="1714500" indent="0" eaLnBrk="1" latinLnBrk="0" hangingPunct="1">
              <a:buNone/>
              <a:defRPr kumimoji="0" lang="zh-CN" sz="1200" b="1"/>
            </a:lvl6pPr>
            <a:lvl7pPr marL="2057400" indent="0" eaLnBrk="1" latinLnBrk="0" hangingPunct="1">
              <a:buNone/>
              <a:defRPr kumimoji="0" lang="zh-CN" sz="1200" b="1"/>
            </a:lvl7pPr>
            <a:lvl8pPr marL="2400300" indent="0" eaLnBrk="1" latinLnBrk="0" hangingPunct="1">
              <a:buNone/>
              <a:defRPr kumimoji="0" lang="zh-CN" sz="1200" b="1"/>
            </a:lvl8pPr>
            <a:lvl9pPr marL="2743200" indent="0" eaLnBrk="1" latinLnBrk="0" hangingPunct="1">
              <a:buNone/>
              <a:defRPr kumimoji="0" lang="zh-CN" sz="1200" b="1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>
            <a:off x="1" y="1428750"/>
            <a:ext cx="1097756" cy="44783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dirty="0"/>
          </a:p>
        </p:txBody>
      </p:sp>
      <p:sp>
        <p:nvSpPr>
          <p:cNvPr id="14" name="文本框 13"/>
          <p:cNvSpPr txBox="1">
            <a:spLocks noChangeArrowheads="1"/>
          </p:cNvSpPr>
          <p:nvPr userDrawn="1"/>
        </p:nvSpPr>
        <p:spPr bwMode="auto">
          <a:xfrm>
            <a:off x="127398" y="1581151"/>
            <a:ext cx="10615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1200" dirty="0">
                <a:solidFill>
                  <a:srgbClr val="7F7F7F"/>
                </a:solidFill>
                <a:latin typeface="+mn-lt"/>
                <a:ea typeface="华文中宋" panose="02010600040101010101" pitchFamily="2" charset="-122"/>
              </a:rPr>
              <a:t>什么是</a:t>
            </a:r>
            <a:r>
              <a:rPr lang="en-US" altLang="zh-CN" sz="1200" dirty="0">
                <a:solidFill>
                  <a:srgbClr val="7F7F7F"/>
                </a:solidFill>
                <a:latin typeface="+mn-lt"/>
                <a:ea typeface="华文中宋" panose="02010600040101010101" pitchFamily="2" charset="-122"/>
              </a:rPr>
              <a:t>LNG</a:t>
            </a:r>
            <a:r>
              <a:rPr lang="zh-CN" altLang="en-US" sz="1200" dirty="0">
                <a:solidFill>
                  <a:srgbClr val="7F7F7F"/>
                </a:solidFill>
                <a:latin typeface="+mn-lt"/>
                <a:ea typeface="华文中宋" panose="02010600040101010101" pitchFamily="2" charset="-122"/>
              </a:rPr>
              <a:t>？</a:t>
            </a:r>
          </a:p>
        </p:txBody>
      </p:sp>
      <p:sp>
        <p:nvSpPr>
          <p:cNvPr id="16" name="文本框 15"/>
          <p:cNvSpPr txBox="1">
            <a:spLocks noChangeArrowheads="1"/>
          </p:cNvSpPr>
          <p:nvPr userDrawn="1"/>
        </p:nvSpPr>
        <p:spPr bwMode="auto">
          <a:xfrm>
            <a:off x="127398" y="2147889"/>
            <a:ext cx="95410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1200" dirty="0">
                <a:solidFill>
                  <a:srgbClr val="7F7F7F"/>
                </a:solidFill>
                <a:latin typeface="+mn-lt"/>
                <a:ea typeface="华文中宋" panose="02010600040101010101" pitchFamily="2" charset="-122"/>
              </a:rPr>
              <a:t>风险及减缓</a:t>
            </a:r>
          </a:p>
        </p:txBody>
      </p:sp>
      <p:sp>
        <p:nvSpPr>
          <p:cNvPr id="17" name="文本框 16"/>
          <p:cNvSpPr txBox="1">
            <a:spLocks noChangeArrowheads="1"/>
          </p:cNvSpPr>
          <p:nvPr userDrawn="1"/>
        </p:nvSpPr>
        <p:spPr bwMode="auto">
          <a:xfrm>
            <a:off x="129229" y="2714627"/>
            <a:ext cx="93487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1200" spc="-225" baseline="0" dirty="0">
                <a:solidFill>
                  <a:srgbClr val="7F7F7F"/>
                </a:solidFill>
                <a:latin typeface="+mn-lt"/>
                <a:ea typeface="华文中宋" panose="02010600040101010101" pitchFamily="2" charset="-122"/>
              </a:rPr>
              <a:t>定量风险评估</a:t>
            </a:r>
          </a:p>
        </p:txBody>
      </p:sp>
      <p:sp>
        <p:nvSpPr>
          <p:cNvPr id="3" name="矩形 2"/>
          <p:cNvSpPr/>
          <p:nvPr userDrawn="1"/>
        </p:nvSpPr>
        <p:spPr>
          <a:xfrm>
            <a:off x="1044178" y="0"/>
            <a:ext cx="809982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63500" dir="10800000" algn="r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pic>
        <p:nvPicPr>
          <p:cNvPr id="4" name="图片 8" descr="edg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76" y="6245228"/>
            <a:ext cx="6088856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1071563" y="6259516"/>
            <a:ext cx="6881813" cy="585787"/>
          </a:xfrm>
          <a:prstGeom prst="rect">
            <a:avLst/>
          </a:prstGeom>
          <a:solidFill>
            <a:srgbClr val="151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6" name="矩形 5"/>
          <p:cNvSpPr/>
          <p:nvPr userDrawn="1"/>
        </p:nvSpPr>
        <p:spPr>
          <a:xfrm>
            <a:off x="1071562" y="1042991"/>
            <a:ext cx="8045054" cy="4603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7" name="TextBox 8"/>
          <p:cNvSpPr txBox="1">
            <a:spLocks noChangeArrowheads="1"/>
          </p:cNvSpPr>
          <p:nvPr userDrawn="1"/>
        </p:nvSpPr>
        <p:spPr bwMode="auto">
          <a:xfrm>
            <a:off x="5610226" y="6456365"/>
            <a:ext cx="380232" cy="2308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900">
                <a:solidFill>
                  <a:schemeClr val="bg1"/>
                </a:solidFill>
              </a:rPr>
              <a:t>p</a:t>
            </a:r>
            <a:fld id="{6633861F-FA00-4FF3-8A0A-FC39B10274EB}" type="slidenum">
              <a:rPr lang="zh-CN" altLang="en-US" sz="900" smtClean="0">
                <a:solidFill>
                  <a:schemeClr val="bg1"/>
                </a:solidFill>
              </a:rPr>
              <a:t>‹#›</a:t>
            </a:fld>
            <a:endParaRPr lang="zh-CN" altLang="en-US" sz="900">
              <a:solidFill>
                <a:schemeClr val="bg1"/>
              </a:solidFill>
            </a:endParaRPr>
          </a:p>
        </p:txBody>
      </p:sp>
      <p:pic>
        <p:nvPicPr>
          <p:cNvPr id="8" name="图片 7" descr="ccs描边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55820" y="6303963"/>
            <a:ext cx="617935" cy="539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10"/>
          <p:cNvSpPr txBox="1">
            <a:spLocks noChangeArrowheads="1"/>
          </p:cNvSpPr>
          <p:nvPr userDrawn="1"/>
        </p:nvSpPr>
        <p:spPr bwMode="auto">
          <a:xfrm>
            <a:off x="1071563" y="6367465"/>
            <a:ext cx="3815468" cy="25391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50" i="1" dirty="0">
                <a:solidFill>
                  <a:schemeClr val="bg1"/>
                </a:solidFill>
                <a:latin typeface="Calibri" panose="020F0502020204030204" pitchFamily="34" charset="0"/>
              </a:rPr>
              <a:t>Safety, environmental protection, Create value for clients &amp; society</a:t>
            </a:r>
            <a:endParaRPr lang="zh-CN" altLang="en-US" sz="1050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2021/4/29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2021/4/29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2021/4/29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2021/4/29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2021/4/29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9" descr="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6324600"/>
            <a:ext cx="9144000" cy="542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1" name="Rectangle 17"/>
          <p:cNvSpPr>
            <a:spLocks noChangeArrowheads="1"/>
          </p:cNvSpPr>
          <p:nvPr/>
        </p:nvSpPr>
        <p:spPr bwMode="gray">
          <a:xfrm>
            <a:off x="0" y="0"/>
            <a:ext cx="9144000" cy="1219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8" name="Rectangle 3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5029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altLang="zh-CN" dirty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37325"/>
            <a:ext cx="2133600" cy="2444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37325"/>
            <a:ext cx="2895600" cy="2444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37325"/>
            <a:ext cx="2133600" cy="2444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1032" name="Rectang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+mj-lt"/>
          <a:ea typeface="宋体" panose="02010600030101010101" pitchFamily="2" charset="-122"/>
          <a:cs typeface="宋体" panose="02010600030101010101" pitchFamily="2" charset="-122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v"/>
        <a:defRPr kumimoji="1" sz="3200">
          <a:solidFill>
            <a:schemeClr val="tx1"/>
          </a:solidFill>
          <a:latin typeface="+mn-lt"/>
          <a:ea typeface="宋体" panose="02010600030101010101" pitchFamily="2" charset="-122"/>
          <a:cs typeface="宋体" panose="02010600030101010101" pitchFamily="2" charset="-122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kumimoji="1" sz="2800">
          <a:solidFill>
            <a:schemeClr val="tx1"/>
          </a:solidFill>
          <a:latin typeface="+mn-lt"/>
          <a:ea typeface="宋体" panose="02010600030101010101" pitchFamily="2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宋体" panose="02010600030101010101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宋体" panose="02010600030101010101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宋体" panose="02010600030101010101" pitchFamily="2" charset="-122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17987" y="1440526"/>
            <a:ext cx="8568952" cy="893961"/>
          </a:xfrm>
        </p:spPr>
        <p:txBody>
          <a:bodyPr>
            <a:normAutofit/>
          </a:bodyPr>
          <a:lstStyle/>
          <a:p>
            <a:r>
              <a:rPr lang="en-US" altLang="zh-CN" sz="4400" dirty="0"/>
              <a:t>LNG</a:t>
            </a:r>
            <a:r>
              <a:rPr lang="zh-CN" altLang="en-US" sz="4400" dirty="0"/>
              <a:t>船舶技术创新发展思考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63759" y="4323314"/>
            <a:ext cx="5520834" cy="131548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</a:pPr>
            <a:r>
              <a:rPr lang="zh-CN" altLang="en-US" sz="2400" b="1" dirty="0"/>
              <a:t>纪永波</a:t>
            </a:r>
            <a:endParaRPr lang="en-US" altLang="zh-CN" sz="2400" b="1" dirty="0"/>
          </a:p>
          <a:p>
            <a:pPr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</a:pPr>
            <a:r>
              <a:rPr lang="zh-CN" altLang="en-US" sz="2400" b="1" dirty="0"/>
              <a:t>中国交通运输协会清洁能源车船分会</a:t>
            </a:r>
            <a:endParaRPr lang="en-US" altLang="zh-CN" sz="2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矩形 1"/>
          <p:cNvSpPr>
            <a:spLocks noChangeArrowheads="1"/>
          </p:cNvSpPr>
          <p:nvPr/>
        </p:nvSpPr>
        <p:spPr bwMode="auto">
          <a:xfrm>
            <a:off x="627454" y="1199189"/>
            <a:ext cx="7529453" cy="54927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2011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年我国第一艘改造内河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LNG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动力船下水（京杭运河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)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2012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年全面规范改造。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2013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年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《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水运行业应用液化天然气的指导意见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》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发布。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u"/>
              <a:defRPr/>
            </a:pPr>
            <a:r>
              <a:rPr kumimoji="0" lang="en-US" altLang="zh-CN" sz="1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2014</a:t>
            </a:r>
            <a:r>
              <a:rPr kumimoji="0" lang="zh-CN" altLang="en-US" sz="1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年</a:t>
            </a:r>
            <a:r>
              <a:rPr kumimoji="0" lang="en-US" altLang="zh-CN" sz="1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LNG</a:t>
            </a:r>
            <a:r>
              <a:rPr kumimoji="0" lang="zh-CN" altLang="en-US" sz="1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动力船法定检验要求发布，明确加注站、动力船安全监督管理措施，规范内河客船危险品船和海船改造。</a:t>
            </a:r>
            <a:endParaRPr kumimoji="0" lang="en-US" altLang="zh-CN" sz="1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2014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年试点示范。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2014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年船型标准化资金管理办法发布（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2014-2017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）。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0" lang="en-US" altLang="zh-CN" sz="1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2014</a:t>
            </a:r>
            <a:r>
              <a:rPr kumimoji="0" lang="zh-CN" altLang="en-US" sz="1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年京杭运河优先过闸。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0" lang="en-US" altLang="zh-CN" sz="1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2015</a:t>
            </a:r>
            <a:r>
              <a:rPr kumimoji="0" lang="zh-CN" altLang="en-US" sz="1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年加注码头标准。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2017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年加注码头布局规划。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0" lang="en-US" altLang="zh-CN" sz="1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2018</a:t>
            </a:r>
            <a:r>
              <a:rPr kumimoji="0" lang="zh-CN" altLang="en-US" sz="1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年补贴政策结束，引导建成</a:t>
            </a:r>
            <a:r>
              <a:rPr kumimoji="0" lang="en-US" altLang="zh-CN" sz="1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260</a:t>
            </a:r>
            <a:r>
              <a:rPr kumimoji="0" lang="zh-CN" altLang="en-US" sz="1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多艘船舶。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0" lang="en-US" altLang="zh-CN" sz="1800" b="1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2018</a:t>
            </a:r>
            <a:r>
              <a:rPr kumimoji="0" lang="zh-CN" altLang="en-US" sz="1800" b="1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年深入推进水运行业应用液化天然气指导意见征求意见稿。</a:t>
            </a:r>
            <a:endParaRPr kumimoji="0" lang="en-US" altLang="zh-CN" sz="1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0" lang="en-US" altLang="zh-CN" sz="1800" b="1" noProof="0" dirty="0">
                <a:ln>
                  <a:noFill/>
                </a:ln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2018</a:t>
            </a:r>
            <a:r>
              <a:rPr kumimoji="0" lang="zh-CN" altLang="en-US" sz="1800" b="1" noProof="0" dirty="0">
                <a:ln>
                  <a:noFill/>
                </a:ln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年船舶液化天然气加注站国标。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  <p:sp>
        <p:nvSpPr>
          <p:cNvPr id="2" name="矩形: 圆角 1"/>
          <p:cNvSpPr/>
          <p:nvPr/>
        </p:nvSpPr>
        <p:spPr>
          <a:xfrm>
            <a:off x="0" y="338619"/>
            <a:ext cx="9144000" cy="77473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solidFill>
                  <a:schemeClr val="tx1"/>
                </a:solidFill>
              </a:rPr>
              <a:t>发展回顾</a:t>
            </a:r>
            <a:endParaRPr lang="en-US" altLang="zh-CN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矩形 1"/>
          <p:cNvSpPr>
            <a:spLocks noChangeArrowheads="1"/>
          </p:cNvSpPr>
          <p:nvPr/>
        </p:nvSpPr>
        <p:spPr bwMode="auto">
          <a:xfrm>
            <a:off x="627454" y="1323649"/>
            <a:ext cx="7529453" cy="466153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2018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年财政部使用纯天然气发动机的船舶作为新能源船免征车船税。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2019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年罐箱运输试点。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0" lang="en-US" altLang="zh-CN" sz="18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2019</a:t>
            </a:r>
            <a:r>
              <a:rPr kumimoji="0" lang="zh-CN" altLang="en-US" sz="18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年长江接收站布局规划，启动建设。</a:t>
            </a:r>
            <a:endParaRPr kumimoji="0" lang="en-US" altLang="zh-CN" sz="1800" b="1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2019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年三峡船闸优先过闸。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2019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年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《水上液化天然气加注作业安全监督管理办法》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。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0" lang="en-US" altLang="zh-CN" sz="18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2019</a:t>
            </a:r>
            <a:r>
              <a:rPr kumimoji="0" lang="zh-CN" altLang="en-US" sz="18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年沿海加注船开工。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0" lang="en-US" altLang="zh-CN" sz="18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2020</a:t>
            </a:r>
            <a:r>
              <a:rPr kumimoji="0" lang="zh-CN" altLang="en-US" sz="18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年罐箱整船运输管理规定。</a:t>
            </a:r>
            <a:endParaRPr kumimoji="0" lang="en-US" altLang="zh-CN" sz="1800" b="1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u"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2020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年</a:t>
            </a:r>
            <a:r>
              <a:rPr kumimoji="0" lang="zh-CN" altLang="en-US" sz="18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全面启动长江船舶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LNG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加注站建设。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u"/>
              <a:defRPr/>
            </a:pPr>
            <a:r>
              <a:rPr kumimoji="0" lang="en-US" altLang="zh-CN" sz="18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2020</a:t>
            </a:r>
            <a:r>
              <a:rPr kumimoji="0" lang="zh-CN" altLang="en-US" sz="18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年沿海港口槽车加注标准。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u"/>
              <a:defRPr/>
            </a:pPr>
            <a:r>
              <a:rPr kumimoji="0" lang="en-US" altLang="zh-CN" sz="18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2021</a:t>
            </a:r>
            <a:r>
              <a:rPr kumimoji="0" lang="zh-CN" altLang="en-US" sz="18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年西江船闸优先过闸。</a:t>
            </a:r>
            <a:endParaRPr kumimoji="0" lang="en-US" altLang="zh-CN" sz="1800" b="1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u"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2021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年广东启动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50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艘单燃料船舶建设，研究启动长江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LNG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动力船。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  <p:sp>
        <p:nvSpPr>
          <p:cNvPr id="2" name="矩形: 圆角 1"/>
          <p:cNvSpPr/>
          <p:nvPr/>
        </p:nvSpPr>
        <p:spPr>
          <a:xfrm>
            <a:off x="0" y="415138"/>
            <a:ext cx="9144000" cy="77473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solidFill>
                  <a:schemeClr val="tx1"/>
                </a:solidFill>
              </a:rPr>
              <a:t>发展回顾</a:t>
            </a:r>
            <a:endParaRPr lang="en-US" altLang="zh-CN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515700" y="1411773"/>
            <a:ext cx="6891323" cy="374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2900" indent="-3429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u"/>
            </a:pPr>
            <a:r>
              <a:rPr lang="zh-CN" altLang="en-US" sz="20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解决了认识问题</a:t>
            </a:r>
            <a:r>
              <a:rPr lang="en-US" altLang="zh-CN" sz="20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:</a:t>
            </a:r>
            <a:r>
              <a:rPr lang="zh-CN" altLang="en-US" sz="20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管理运营常态化，局部优先支持，环保性认识提高，为碳达峰奠定基础。</a:t>
            </a:r>
            <a:endParaRPr lang="en-US" altLang="zh-CN" sz="2000" b="1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342900" indent="-3429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u"/>
            </a:pPr>
            <a:r>
              <a:rPr lang="zh-CN" altLang="en-US" sz="20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取得了技术突破</a:t>
            </a:r>
            <a:endParaRPr lang="en-US" altLang="zh-CN" sz="2000" b="1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342900" indent="-3429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u"/>
            </a:pPr>
            <a:r>
              <a:rPr lang="zh-CN" altLang="en-US" sz="20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建立了法规标准体系</a:t>
            </a:r>
            <a:endParaRPr lang="en-US" altLang="zh-CN" sz="2000" b="1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342900" indent="-3429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u"/>
            </a:pPr>
            <a:r>
              <a:rPr lang="zh-CN" altLang="en-US" sz="20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明确了加注站、接收站选址布局和要求</a:t>
            </a:r>
            <a:endParaRPr lang="en-US" altLang="zh-CN" sz="2000" b="1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342900" indent="-3429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u"/>
            </a:pPr>
            <a:r>
              <a:rPr lang="zh-CN" altLang="en-US" sz="20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明确了</a:t>
            </a:r>
            <a:r>
              <a:rPr lang="en-US" altLang="zh-CN" sz="20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LNG</a:t>
            </a:r>
            <a:r>
              <a:rPr lang="zh-CN" altLang="en-US" sz="20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运输（包装、散装）监管要求，供应设施逐步完善。</a:t>
            </a:r>
            <a:endParaRPr lang="en-US" altLang="zh-CN" sz="2000" b="1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342900" indent="-3429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u"/>
            </a:pPr>
            <a:r>
              <a:rPr lang="zh-CN" altLang="en-US" sz="20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发展缓慢，刚刚起步。</a:t>
            </a:r>
            <a:endParaRPr lang="en-US" altLang="zh-CN" sz="2000" b="1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01CE6F82-4C43-4C8D-AFA6-8BD6D04C11E4}"/>
              </a:ext>
            </a:extLst>
          </p:cNvPr>
          <p:cNvSpPr/>
          <p:nvPr/>
        </p:nvSpPr>
        <p:spPr>
          <a:xfrm>
            <a:off x="0" y="415138"/>
            <a:ext cx="9144000" cy="77473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solidFill>
                  <a:schemeClr val="tx1"/>
                </a:solidFill>
              </a:rPr>
              <a:t>发展回顾</a:t>
            </a:r>
            <a:endParaRPr lang="en-US" altLang="zh-CN" sz="2800" b="1" dirty="0">
              <a:solidFill>
                <a:schemeClr val="tx1"/>
              </a:solidFill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953E31A2-A1DE-4078-A0B2-3B1BF5005CF4}"/>
              </a:ext>
            </a:extLst>
          </p:cNvPr>
          <p:cNvGrpSpPr/>
          <p:nvPr/>
        </p:nvGrpSpPr>
        <p:grpSpPr>
          <a:xfrm>
            <a:off x="3439522" y="4259762"/>
            <a:ext cx="5253017" cy="1787352"/>
            <a:chOff x="1855582" y="4531828"/>
            <a:chExt cx="5253017" cy="1787352"/>
          </a:xfrm>
        </p:grpSpPr>
        <p:sp>
          <p:nvSpPr>
            <p:cNvPr id="2" name="箭头: 右 1">
              <a:extLst>
                <a:ext uri="{FF2B5EF4-FFF2-40B4-BE49-F238E27FC236}">
                  <a16:creationId xmlns:a16="http://schemas.microsoft.com/office/drawing/2014/main" id="{2280C4E5-441D-4A9F-9691-9B812B3F667C}"/>
                </a:ext>
              </a:extLst>
            </p:cNvPr>
            <p:cNvSpPr/>
            <p:nvPr/>
          </p:nvSpPr>
          <p:spPr>
            <a:xfrm>
              <a:off x="1893841" y="5876646"/>
              <a:ext cx="5214758" cy="23720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D81D12BF-D7B3-4D9D-9859-203CC597ADDA}"/>
                </a:ext>
              </a:extLst>
            </p:cNvPr>
            <p:cNvSpPr/>
            <p:nvPr/>
          </p:nvSpPr>
          <p:spPr>
            <a:xfrm>
              <a:off x="3997471" y="5875347"/>
              <a:ext cx="413202" cy="58688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24AC2F05-1EA4-4CFF-B494-6B0A47B5E94C}"/>
                </a:ext>
              </a:extLst>
            </p:cNvPr>
            <p:cNvSpPr/>
            <p:nvPr/>
          </p:nvSpPr>
          <p:spPr>
            <a:xfrm>
              <a:off x="6307702" y="4531828"/>
              <a:ext cx="413202" cy="140220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chemeClr val="tx1"/>
                  </a:solidFill>
                </a:rPr>
                <a:t>？</a:t>
              </a: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4B23B4BE-AEA6-46B2-B012-72EC809BB7AD}"/>
                </a:ext>
              </a:extLst>
            </p:cNvPr>
            <p:cNvSpPr txBox="1"/>
            <p:nvPr/>
          </p:nvSpPr>
          <p:spPr>
            <a:xfrm>
              <a:off x="1855582" y="6088348"/>
              <a:ext cx="71545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900" dirty="0"/>
                <a:t>2010</a:t>
              </a:r>
              <a:r>
                <a:rPr lang="zh-CN" altLang="en-US" sz="900" dirty="0"/>
                <a:t>年</a:t>
              </a: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25EA16DE-9B8B-4275-9AC3-14119D44A354}"/>
                </a:ext>
              </a:extLst>
            </p:cNvPr>
            <p:cNvSpPr txBox="1"/>
            <p:nvPr/>
          </p:nvSpPr>
          <p:spPr>
            <a:xfrm>
              <a:off x="3928605" y="6080673"/>
              <a:ext cx="71545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900" dirty="0"/>
                <a:t>2020</a:t>
              </a:r>
              <a:r>
                <a:rPr lang="zh-CN" altLang="en-US" sz="900" dirty="0"/>
                <a:t>年</a:t>
              </a: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4408B599-60F3-48C2-A5E8-8396773936F0}"/>
                </a:ext>
              </a:extLst>
            </p:cNvPr>
            <p:cNvSpPr txBox="1"/>
            <p:nvPr/>
          </p:nvSpPr>
          <p:spPr>
            <a:xfrm>
              <a:off x="6250314" y="6032871"/>
              <a:ext cx="71545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900" dirty="0"/>
                <a:t>2030</a:t>
              </a:r>
              <a:r>
                <a:rPr lang="zh-CN" altLang="en-US" sz="900" dirty="0"/>
                <a:t>年</a:t>
              </a: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1BAEAF4E-63FD-4952-A9BA-5CDABBDD272A}"/>
                </a:ext>
              </a:extLst>
            </p:cNvPr>
            <p:cNvSpPr txBox="1"/>
            <p:nvPr/>
          </p:nvSpPr>
          <p:spPr>
            <a:xfrm>
              <a:off x="3997471" y="5643866"/>
              <a:ext cx="71545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900" dirty="0"/>
                <a:t>6000T</a:t>
              </a:r>
              <a:endParaRPr lang="zh-CN" altLang="en-US" sz="900" dirty="0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379194" y="1252436"/>
            <a:ext cx="8564888" cy="5428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4795" marR="0" lvl="0" indent="-264795" algn="just" defTabSz="4572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1.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经济性问题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644525" marR="0" lvl="0" indent="-285750" algn="just" defTabSz="4572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建造成本高。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2000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吨级内河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LNG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动力普通货船比普通动力柴油船建造成本高出约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30%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，按油气价差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元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/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吨测算，需要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15-20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年才能收回成本。</a:t>
            </a:r>
            <a:endParaRPr kumimoji="0" lang="en-US" altLang="zh-CN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644525" marR="0" lvl="0" indent="-285750" algn="just" defTabSz="4572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价格联动机制未形成，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LNG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价格优势不稳定。淡季油气差价可达到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2000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元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/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吨，而冬季油气差价则不足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500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元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/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吨，部分地区部分年份甚至倒挂。</a:t>
            </a:r>
            <a:endParaRPr kumimoji="0" lang="en-US" altLang="zh-CN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644525" marR="0" lvl="0" indent="-285750" algn="just" defTabSz="4572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融资困难。中小民营船东融资困难、融资成本高。</a:t>
            </a:r>
            <a:endParaRPr lang="en-US" altLang="zh-CN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64795" marR="0" lvl="0" indent="-264795" algn="just" defTabSz="4572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2.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技术问题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644525" marR="0" lvl="0" indent="-285750" algn="just" defTabSz="4572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发动机方面。天然气发动机谱系不全，动力系统性能有待提升，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混烧机排放效果欠佳。缺乏适用于长江干线大型内河船舶、功率在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500~1500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千瓦左右的单燃料或微引燃机型。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644525" marR="0" lvl="0" indent="-285750" algn="just" defTabSz="4572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技术集成、技术优化方面有待进一步提升。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64795" indent="-264795" algn="just" defTabSz="4572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altLang="zh-CN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其他。</a:t>
            </a: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加注网点少、船员紧张、现有客船改建等。</a:t>
            </a:r>
            <a:endParaRPr lang="en-US" altLang="zh-CN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: 圆角 2"/>
          <p:cNvSpPr/>
          <p:nvPr/>
        </p:nvSpPr>
        <p:spPr>
          <a:xfrm>
            <a:off x="0" y="415138"/>
            <a:ext cx="9144000" cy="77473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solidFill>
                  <a:schemeClr val="tx1"/>
                </a:solidFill>
              </a:rPr>
              <a:t>存在问题和困难</a:t>
            </a:r>
            <a:endParaRPr lang="en-US" altLang="zh-CN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931675" y="2869843"/>
            <a:ext cx="4505179" cy="2294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4795" marR="0" lvl="0" indent="-264795" algn="just" defTabSz="4572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zh-CN" altLang="en-US" sz="22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价格和保供机制</a:t>
            </a:r>
            <a:endParaRPr lang="en-US" altLang="zh-CN" sz="22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64795" marR="0" lvl="0" indent="-264795" algn="just" defTabSz="4572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发动机技术</a:t>
            </a:r>
          </a:p>
          <a:p>
            <a:pPr marL="264795" marR="0" lvl="0" indent="-264795" algn="just" defTabSz="4572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动力系统集成技术</a:t>
            </a: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64795" marR="0" lvl="0" indent="-264795" algn="just" defTabSz="4572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船舶设计优化技术</a:t>
            </a: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矩形: 圆角 2"/>
          <p:cNvSpPr/>
          <p:nvPr/>
        </p:nvSpPr>
        <p:spPr>
          <a:xfrm>
            <a:off x="0" y="415138"/>
            <a:ext cx="9144000" cy="77473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solidFill>
                  <a:schemeClr val="tx1"/>
                </a:solidFill>
              </a:rPr>
              <a:t>创新发展展望</a:t>
            </a:r>
            <a:endParaRPr lang="en-US" altLang="zh-CN" sz="2800" b="1" dirty="0">
              <a:solidFill>
                <a:schemeClr val="tx1"/>
              </a:solidFill>
            </a:endParaRP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5E7EA288-0B58-4077-81F0-89376282256D}"/>
              </a:ext>
            </a:extLst>
          </p:cNvPr>
          <p:cNvSpPr txBox="1"/>
          <p:nvPr/>
        </p:nvSpPr>
        <p:spPr>
          <a:xfrm>
            <a:off x="4753448" y="2827759"/>
            <a:ext cx="3956590" cy="2879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4795" lvl="0" indent="-264795" algn="just" defTabSz="4572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zh-CN" altLang="en-US" sz="22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船舶换罐模式</a:t>
            </a:r>
            <a:endParaRPr lang="en-US" altLang="zh-CN" sz="22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64795" lvl="0" indent="-264795" algn="just" defTabSz="4572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zh-CN" altLang="en-US" sz="22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客船</a:t>
            </a:r>
            <a:r>
              <a:rPr lang="en-US" altLang="zh-CN" sz="22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LNG</a:t>
            </a:r>
            <a:r>
              <a:rPr lang="zh-CN" altLang="en-US" sz="22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重大改建</a:t>
            </a:r>
            <a:endParaRPr lang="en-US" altLang="zh-CN" sz="22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64795" lvl="0" indent="-264795" algn="just" defTabSz="4572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zh-CN" altLang="en-US" sz="22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产业链发展模式</a:t>
            </a:r>
            <a:endParaRPr lang="en-US" altLang="zh-CN" sz="22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64795" lvl="0" indent="-264795" algn="just" defTabSz="4572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zh-CN" altLang="en-US" sz="22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政策支持模式</a:t>
            </a:r>
            <a:endParaRPr lang="en-US" altLang="zh-CN" sz="22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64795" lvl="0" indent="-264795" algn="just" defTabSz="4572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zh-CN" altLang="en-US" sz="22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资源物流方式</a:t>
            </a:r>
            <a:endParaRPr lang="en-US" altLang="zh-CN" sz="22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对话气泡: 椭圆形 5">
            <a:extLst>
              <a:ext uri="{FF2B5EF4-FFF2-40B4-BE49-F238E27FC236}">
                <a16:creationId xmlns:a16="http://schemas.microsoft.com/office/drawing/2014/main" id="{C1BAB09C-3317-48B0-BC39-CCC448FF12CC}"/>
              </a:ext>
            </a:extLst>
          </p:cNvPr>
          <p:cNvSpPr/>
          <p:nvPr/>
        </p:nvSpPr>
        <p:spPr>
          <a:xfrm>
            <a:off x="1729324" y="1467442"/>
            <a:ext cx="2341478" cy="658062"/>
          </a:xfrm>
          <a:prstGeom prst="wedgeEllipseCallout">
            <a:avLst>
              <a:gd name="adj1" fmla="val 49743"/>
              <a:gd name="adj2" fmla="val 34564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solidFill>
                  <a:schemeClr val="tx1"/>
                </a:solidFill>
              </a:rPr>
              <a:t>政策、技术、机制、模式创新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1480" y="2430716"/>
            <a:ext cx="8732520" cy="26549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CN" altLang="en-US" sz="9600" dirty="0"/>
              <a:t>谢  谢！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主题12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江海联运（上港）">
  <a:themeElements>
    <a:clrScheme name="Default Design 3">
      <a:dk1>
        <a:srgbClr val="080808"/>
      </a:dk1>
      <a:lt1>
        <a:srgbClr val="FFFFFF"/>
      </a:lt1>
      <a:dk2>
        <a:srgbClr val="A59A55"/>
      </a:dk2>
      <a:lt2>
        <a:srgbClr val="DDDDDD"/>
      </a:lt2>
      <a:accent1>
        <a:srgbClr val="4AB1E4"/>
      </a:accent1>
      <a:accent2>
        <a:srgbClr val="8F038F"/>
      </a:accent2>
      <a:accent3>
        <a:srgbClr val="FFFFFF"/>
      </a:accent3>
      <a:accent4>
        <a:srgbClr val="060606"/>
      </a:accent4>
      <a:accent5>
        <a:srgbClr val="B1D5EF"/>
      </a:accent5>
      <a:accent6>
        <a:srgbClr val="810281"/>
      </a:accent6>
      <a:hlink>
        <a:srgbClr val="F77A1D"/>
      </a:hlink>
      <a:folHlink>
        <a:srgbClr val="5BBE4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5F5F5F"/>
        </a:dk1>
        <a:lt1>
          <a:srgbClr val="FFFFFF"/>
        </a:lt1>
        <a:dk2>
          <a:srgbClr val="C36609"/>
        </a:dk2>
        <a:lt2>
          <a:srgbClr val="DDDDDD"/>
        </a:lt2>
        <a:accent1>
          <a:srgbClr val="D2B94E"/>
        </a:accent1>
        <a:accent2>
          <a:srgbClr val="2395B9"/>
        </a:accent2>
        <a:accent3>
          <a:srgbClr val="FFFFFF"/>
        </a:accent3>
        <a:accent4>
          <a:srgbClr val="505050"/>
        </a:accent4>
        <a:accent5>
          <a:srgbClr val="E5D9B2"/>
        </a:accent5>
        <a:accent6>
          <a:srgbClr val="1F87A7"/>
        </a:accent6>
        <a:hlink>
          <a:srgbClr val="5C984E"/>
        </a:hlink>
        <a:folHlink>
          <a:srgbClr val="B5C7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5F5F5F"/>
        </a:dk1>
        <a:lt1>
          <a:srgbClr val="FFFFFF"/>
        </a:lt1>
        <a:dk2>
          <a:srgbClr val="9FC591"/>
        </a:dk2>
        <a:lt2>
          <a:srgbClr val="DDDDDD"/>
        </a:lt2>
        <a:accent1>
          <a:srgbClr val="7B82B7"/>
        </a:accent1>
        <a:accent2>
          <a:srgbClr val="8D337C"/>
        </a:accent2>
        <a:accent3>
          <a:srgbClr val="FFFFFF"/>
        </a:accent3>
        <a:accent4>
          <a:srgbClr val="505050"/>
        </a:accent4>
        <a:accent5>
          <a:srgbClr val="BFC1D8"/>
        </a:accent5>
        <a:accent6>
          <a:srgbClr val="7F2D70"/>
        </a:accent6>
        <a:hlink>
          <a:srgbClr val="CC87E1"/>
        </a:hlink>
        <a:folHlink>
          <a:srgbClr val="76C5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80808"/>
        </a:dk1>
        <a:lt1>
          <a:srgbClr val="FFFFFF"/>
        </a:lt1>
        <a:dk2>
          <a:srgbClr val="A59A55"/>
        </a:dk2>
        <a:lt2>
          <a:srgbClr val="DDDDDD"/>
        </a:lt2>
        <a:accent1>
          <a:srgbClr val="4AB1E4"/>
        </a:accent1>
        <a:accent2>
          <a:srgbClr val="8F038F"/>
        </a:accent2>
        <a:accent3>
          <a:srgbClr val="FFFFFF"/>
        </a:accent3>
        <a:accent4>
          <a:srgbClr val="060606"/>
        </a:accent4>
        <a:accent5>
          <a:srgbClr val="B1D5EF"/>
        </a:accent5>
        <a:accent6>
          <a:srgbClr val="810281"/>
        </a:accent6>
        <a:hlink>
          <a:srgbClr val="F77A1D"/>
        </a:hlink>
        <a:folHlink>
          <a:srgbClr val="5BBE4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854</Words>
  <Application>Microsoft Office PowerPoint</Application>
  <PresentationFormat>全屏显示(4:3)</PresentationFormat>
  <Paragraphs>73</Paragraphs>
  <Slides>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7</vt:i4>
      </vt:variant>
    </vt:vector>
  </HeadingPairs>
  <TitlesOfParts>
    <vt:vector size="17" baseType="lpstr">
      <vt:lpstr>等线</vt:lpstr>
      <vt:lpstr>华文楷体</vt:lpstr>
      <vt:lpstr>微软雅黑</vt:lpstr>
      <vt:lpstr>Arial</vt:lpstr>
      <vt:lpstr>Calibri</vt:lpstr>
      <vt:lpstr>Calibri Light</vt:lpstr>
      <vt:lpstr>Wingdings</vt:lpstr>
      <vt:lpstr>主题121</vt:lpstr>
      <vt:lpstr>Office 主题</vt:lpstr>
      <vt:lpstr>江海联运（上港）</vt:lpstr>
      <vt:lpstr>LNG船舶技术创新发展思考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水运LNG应用相关政策标准</dc:title>
  <dc:creator>姜磊</dc:creator>
  <cp:lastModifiedBy>User</cp:lastModifiedBy>
  <cp:revision>59</cp:revision>
  <dcterms:created xsi:type="dcterms:W3CDTF">2021-03-22T03:45:00Z</dcterms:created>
  <dcterms:modified xsi:type="dcterms:W3CDTF">2021-04-29T02:53:58Z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819C8D29574F4D20B300065454139FDD</vt:lpwstr>
  </property>
  <property fmtid="{D5CDD505-2E9C-101B-9397-08002B2CF9AE}" pid="3" name="KSOProductBuildVer">
    <vt:lpwstr>2052-11.1.0.10463</vt:lpwstr>
  </property>
</Properties>
</file>