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52" r:id="rId3"/>
    <p:sldId id="307" r:id="rId4"/>
    <p:sldId id="297" r:id="rId5"/>
    <p:sldId id="298" r:id="rId6"/>
    <p:sldId id="258" r:id="rId7"/>
    <p:sldId id="309" r:id="rId8"/>
    <p:sldId id="332" r:id="rId9"/>
    <p:sldId id="353" r:id="rId10"/>
    <p:sldId id="299" r:id="rId11"/>
    <p:sldId id="283" r:id="rId12"/>
    <p:sldId id="284" r:id="rId13"/>
    <p:sldId id="318" r:id="rId14"/>
    <p:sldId id="354" r:id="rId15"/>
    <p:sldId id="317" r:id="rId16"/>
    <p:sldId id="355" r:id="rId17"/>
    <p:sldId id="357" r:id="rId18"/>
    <p:sldId id="356" r:id="rId19"/>
    <p:sldId id="321" r:id="rId20"/>
    <p:sldId id="263" r:id="rId21"/>
    <p:sldId id="358" r:id="rId22"/>
    <p:sldId id="359" r:id="rId23"/>
    <p:sldId id="360" r:id="rId24"/>
    <p:sldId id="362" r:id="rId25"/>
    <p:sldId id="363" r:id="rId26"/>
    <p:sldId id="361" r:id="rId27"/>
    <p:sldId id="305" r:id="rId28"/>
    <p:sldId id="271" r:id="rId29"/>
    <p:sldId id="364" r:id="rId30"/>
    <p:sldId id="351" r:id="rId31"/>
    <p:sldId id="292" r:id="rId32"/>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000FF"/>
    <a:srgbClr val="CC3300"/>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p:restoredTop sz="94620"/>
  </p:normalViewPr>
  <p:slideViewPr>
    <p:cSldViewPr showGuides="1">
      <p:cViewPr varScale="1">
        <p:scale>
          <a:sx n="72" d="100"/>
          <a:sy n="72" d="100"/>
        </p:scale>
        <p:origin x="-12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a:fld id="{9A0DB2DC-4C9A-4742-B13C-FB6460FD3503}" type="slidenum">
              <a:rPr lang="zh-CN" altLang="en-US" sz="1200" dirty="0">
                <a:solidFill>
                  <a:srgbClr val="898989"/>
                </a:solidFill>
                <a:latin typeface="Calibri" panose="020F0502020204030204" pitchFamily="34" charset="0"/>
              </a:rPr>
            </a:fld>
            <a:endParaRPr lang="zh-CN" altLang="en-US" sz="1200" dirty="0">
              <a:solidFill>
                <a:srgbClr val="898989"/>
              </a:solidFill>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a:fld id="{9A0DB2DC-4C9A-4742-B13C-FB6460FD3503}" type="slidenum">
              <a:rPr lang="zh-CN" altLang="en-US" sz="1200" dirty="0">
                <a:solidFill>
                  <a:srgbClr val="898989"/>
                </a:solidFill>
                <a:latin typeface="Calibri" panose="020F0502020204030204" pitchFamily="34" charset="0"/>
              </a:rPr>
            </a:fld>
            <a:endParaRPr lang="zh-CN" altLang="en-US" sz="1200" dirty="0">
              <a:solidFill>
                <a:srgbClr val="898989"/>
              </a:solidFill>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a:fld id="{9A0DB2DC-4C9A-4742-B13C-FB6460FD3503}" type="slidenum">
              <a:rPr lang="zh-CN" altLang="en-US" sz="1200" dirty="0">
                <a:solidFill>
                  <a:srgbClr val="898989"/>
                </a:solidFill>
                <a:latin typeface="Calibri" panose="020F0502020204030204" pitchFamily="34" charset="0"/>
              </a:rPr>
            </a:fld>
            <a:endParaRPr lang="zh-CN" altLang="en-US" sz="1200" dirty="0">
              <a:solidFill>
                <a:srgbClr val="898989"/>
              </a:solidFill>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3F0FED5-7CB4-4FC8-9653-205CEBAAE64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a:fld id="{9A0DB2DC-4C9A-4742-B13C-FB6460FD3503}" type="slidenum">
              <a:rPr lang="zh-CN" altLang="en-US" sz="1200" dirty="0">
                <a:solidFill>
                  <a:srgbClr val="898989"/>
                </a:solidFill>
                <a:latin typeface="Calibri" panose="020F0502020204030204" pitchFamily="34" charset="0"/>
              </a:rPr>
            </a:fld>
            <a:endParaRPr lang="zh-CN" altLang="en-US" sz="1200" dirty="0">
              <a:solidFill>
                <a:srgbClr val="898989"/>
              </a:solidFill>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lgn="r"/>
            <a:fld id="{9A0DB2DC-4C9A-4742-B13C-FB6460FD3503}" type="slidenum">
              <a:rPr lang="zh-CN" altLang="en-US" sz="1200" dirty="0">
                <a:solidFill>
                  <a:srgbClr val="898989"/>
                </a:solidFill>
                <a:latin typeface="Calibri" panose="020F0502020204030204" pitchFamily="34" charset="0"/>
              </a:rPr>
            </a:fld>
            <a:endParaRPr lang="zh-CN" altLang="en-US" sz="1200" dirty="0">
              <a:solidFill>
                <a:srgbClr val="898989"/>
              </a:solidFill>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a:fld id="{9A0DB2DC-4C9A-4742-B13C-FB6460FD3503}" type="slidenum">
              <a:rPr lang="zh-CN" altLang="en-US" sz="1200" dirty="0">
                <a:solidFill>
                  <a:srgbClr val="898989"/>
                </a:solidFill>
                <a:latin typeface="Calibri" panose="020F0502020204030204" pitchFamily="34" charset="0"/>
              </a:rPr>
            </a:fld>
            <a:endParaRPr lang="zh-CN" altLang="en-US" sz="1200" dirty="0">
              <a:solidFill>
                <a:srgbClr val="898989"/>
              </a:solidFill>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lgn="r"/>
            <a:fld id="{9A0DB2DC-4C9A-4742-B13C-FB6460FD3503}" type="slidenum">
              <a:rPr lang="zh-CN" altLang="en-US" sz="1200" dirty="0">
                <a:solidFill>
                  <a:srgbClr val="898989"/>
                </a:solidFill>
                <a:latin typeface="Calibri" panose="020F0502020204030204" pitchFamily="34" charset="0"/>
              </a:rPr>
            </a:fld>
            <a:endParaRPr lang="zh-CN" altLang="en-US" sz="1200" dirty="0">
              <a:solidFill>
                <a:srgbClr val="898989"/>
              </a:solidFill>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lgn="r"/>
            <a:fld id="{9A0DB2DC-4C9A-4742-B13C-FB6460FD3503}" type="slidenum">
              <a:rPr lang="zh-CN" altLang="en-US" sz="1200" dirty="0">
                <a:solidFill>
                  <a:srgbClr val="898989"/>
                </a:solidFill>
                <a:latin typeface="Calibri" panose="020F0502020204030204" pitchFamily="34" charset="0"/>
              </a:rPr>
            </a:fld>
            <a:endParaRPr lang="zh-CN" altLang="en-US" sz="1200" dirty="0">
              <a:solidFill>
                <a:srgbClr val="898989"/>
              </a:solidFill>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lgn="r"/>
            <a:fld id="{9A0DB2DC-4C9A-4742-B13C-FB6460FD3503}" type="slidenum">
              <a:rPr lang="zh-CN" altLang="en-US" sz="1200" dirty="0">
                <a:solidFill>
                  <a:srgbClr val="898989"/>
                </a:solidFill>
                <a:latin typeface="Calibri" panose="020F0502020204030204" pitchFamily="34" charset="0"/>
              </a:rPr>
            </a:fld>
            <a:endParaRPr lang="zh-CN" altLang="en-US" sz="1200" dirty="0">
              <a:solidFill>
                <a:srgbClr val="898989"/>
              </a:solidFill>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a:fld id="{9A0DB2DC-4C9A-4742-B13C-FB6460FD3503}" type="slidenum">
              <a:rPr lang="zh-CN" altLang="en-US" sz="1200" dirty="0">
                <a:solidFill>
                  <a:srgbClr val="898989"/>
                </a:solidFill>
                <a:latin typeface="Calibri" panose="020F0502020204030204" pitchFamily="34" charset="0"/>
              </a:rPr>
            </a:fld>
            <a:endParaRPr lang="zh-CN" altLang="en-US" sz="1200" dirty="0">
              <a:solidFill>
                <a:srgbClr val="898989"/>
              </a:solidFill>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lgn="r"/>
            <a:fld id="{9A0DB2DC-4C9A-4742-B13C-FB6460FD3503}" type="slidenum">
              <a:rPr lang="zh-CN" altLang="en-US" sz="1200" dirty="0">
                <a:solidFill>
                  <a:srgbClr val="898989"/>
                </a:solidFill>
                <a:latin typeface="Calibri" panose="020F0502020204030204" pitchFamily="34" charset="0"/>
              </a:rPr>
            </a:fld>
            <a:endParaRPr lang="zh-CN" altLang="en-US" sz="1200" dirty="0">
              <a:solidFill>
                <a:srgbClr val="898989"/>
              </a:solidFill>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3F0FED5-7CB4-4FC8-9653-205CEBAAE64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p>
            <a:pPr lvl="0" algn="r"/>
            <a:fld id="{9A0DB2DC-4C9A-4742-B13C-FB6460FD3503}" type="slidenum">
              <a:rPr lang="zh-CN" altLang="en-US" sz="1200" dirty="0">
                <a:solidFill>
                  <a:srgbClr val="898989"/>
                </a:solidFill>
                <a:latin typeface="Calibri" panose="020F0502020204030204" pitchFamily="34" charset="0"/>
              </a:rPr>
            </a:fld>
            <a:endParaRPr lang="zh-CN" altLang="en-US" sz="1200" dirty="0">
              <a:solidFill>
                <a:srgbClr val="898989"/>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a:ln/>
        </p:spPr>
        <p:txBody>
          <a:bodyPr vert="horz" wrap="square" lIns="91440" tIns="45720" rIns="91440" bIns="45720" anchor="ctr"/>
          <a:p>
            <a:pPr eaLnBrk="1" hangingPunct="1"/>
            <a:endParaRPr lang="zh-CN" altLang="en-US" dirty="0"/>
          </a:p>
        </p:txBody>
      </p:sp>
      <p:pic>
        <p:nvPicPr>
          <p:cNvPr id="13314" name="Picture 5" descr="天然气气包车1965年"/>
          <p:cNvPicPr>
            <a:picLocks noGrp="1" noChangeAspect="1"/>
          </p:cNvPicPr>
          <p:nvPr>
            <p:ph idx="1"/>
          </p:nvPr>
        </p:nvPicPr>
        <p:blipFill>
          <a:blip r:embed="rId1"/>
          <a:srcRect/>
          <a:stretch>
            <a:fillRect/>
          </a:stretch>
        </p:blipFill>
        <p:spPr>
          <a:xfrm>
            <a:off x="0" y="0"/>
            <a:ext cx="9144000" cy="6858000"/>
          </a:xfr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ph type="title"/>
          </p:nvPr>
        </p:nvSpPr>
        <p:spPr>
          <a:xfrm>
            <a:off x="0" y="0"/>
            <a:ext cx="9144000" cy="1417638"/>
          </a:xfrm>
          <a:ln/>
        </p:spPr>
        <p:txBody>
          <a:bodyPr vert="horz" wrap="square" lIns="91440" tIns="45720" rIns="91440" bIns="45720" anchor="ctr"/>
          <a:p>
            <a:pPr eaLnBrk="1" hangingPunct="1"/>
            <a:r>
              <a:rPr lang="en-US" altLang="en-US" sz="6000" b="1">
                <a:solidFill>
                  <a:srgbClr val="C00000"/>
                </a:solidFill>
                <a:latin typeface="微软雅黑" panose="020B0503020204020204" pitchFamily="34" charset="-122"/>
                <a:ea typeface="微软雅黑" panose="020B0503020204020204" pitchFamily="34" charset="-122"/>
              </a:rPr>
              <a:t>1</a:t>
            </a:r>
            <a:r>
              <a:rPr lang="zh-CN" altLang="en-US" sz="6000" b="1" dirty="0">
                <a:solidFill>
                  <a:srgbClr val="C00000"/>
                </a:solidFill>
                <a:latin typeface="微软雅黑" panose="020B0503020204020204" pitchFamily="34" charset="-122"/>
                <a:ea typeface="微软雅黑" panose="020B0503020204020204" pitchFamily="34" charset="-122"/>
              </a:rPr>
              <a:t>、天然气汽车定位</a:t>
            </a:r>
            <a:endParaRPr lang="zh-CN" altLang="en-US" sz="6000" dirty="0">
              <a:solidFill>
                <a:srgbClr val="C00000"/>
              </a:solidFill>
              <a:latin typeface="微软雅黑" panose="020B0503020204020204" pitchFamily="34" charset="-122"/>
              <a:ea typeface="微软雅黑" panose="020B0503020204020204" pitchFamily="34" charset="-122"/>
            </a:endParaRPr>
          </a:p>
        </p:txBody>
      </p:sp>
      <p:sp>
        <p:nvSpPr>
          <p:cNvPr id="22530" name="内容占位符 2"/>
          <p:cNvSpPr>
            <a:spLocks noGrp="1"/>
          </p:cNvSpPr>
          <p:nvPr>
            <p:ph sz="half" idx="1"/>
          </p:nvPr>
        </p:nvSpPr>
        <p:spPr>
          <a:xfrm>
            <a:off x="0" y="1989138"/>
            <a:ext cx="9144000" cy="4868862"/>
          </a:xfrm>
          <a:ln/>
        </p:spPr>
        <p:txBody>
          <a:bodyPr vert="horz" wrap="square" lIns="91440" tIns="45720" rIns="91440" bIns="45720" anchor="t"/>
          <a:p>
            <a:pPr eaLnBrk="1" hangingPunct="1"/>
            <a:r>
              <a:rPr lang="zh-CN" altLang="en-US" sz="2400" b="1" kern="1200" dirty="0">
                <a:solidFill>
                  <a:schemeClr val="accent2"/>
                </a:solidFill>
                <a:latin typeface="+mn-lt"/>
                <a:ea typeface="+mn-ea"/>
                <a:cs typeface="+mn-cs"/>
              </a:rPr>
              <a:t>新能源汽车</a:t>
            </a:r>
            <a:r>
              <a:rPr lang="zh-CN" altLang="en-US" sz="2400" b="1" kern="1200" dirty="0">
                <a:latin typeface="+mn-lt"/>
                <a:ea typeface="+mn-ea"/>
                <a:cs typeface="+mn-cs"/>
              </a:rPr>
              <a:t>：  纯电动、插电式混动、氢燃料电池</a:t>
            </a:r>
            <a:endParaRPr lang="zh-CN" altLang="en-US" sz="2400" b="1" kern="1200" dirty="0">
              <a:latin typeface="+mn-lt"/>
              <a:ea typeface="+mn-ea"/>
              <a:cs typeface="+mn-cs"/>
            </a:endParaRPr>
          </a:p>
          <a:p>
            <a:pPr eaLnBrk="1" hangingPunct="1"/>
            <a:endParaRPr lang="zh-CN" altLang="en-US" sz="2400" b="1" kern="1200" dirty="0">
              <a:latin typeface="+mn-lt"/>
              <a:ea typeface="+mn-ea"/>
              <a:cs typeface="+mn-cs"/>
            </a:endParaRPr>
          </a:p>
          <a:p>
            <a:pPr eaLnBrk="1" hangingPunct="1"/>
            <a:r>
              <a:rPr lang="zh-CN" altLang="en-US" sz="2400" b="1" kern="1200" dirty="0">
                <a:solidFill>
                  <a:schemeClr val="accent2"/>
                </a:solidFill>
                <a:latin typeface="+mn-lt"/>
                <a:ea typeface="+mn-ea"/>
                <a:cs typeface="+mn-cs"/>
              </a:rPr>
              <a:t>节 能 汽 车</a:t>
            </a:r>
            <a:r>
              <a:rPr lang="zh-CN" altLang="en-US" sz="2400" b="1" kern="1200" dirty="0">
                <a:latin typeface="+mn-lt"/>
                <a:ea typeface="+mn-ea"/>
                <a:cs typeface="+mn-cs"/>
              </a:rPr>
              <a:t>：  工信部 “节能与新能源汽车技术路线图”  （</a:t>
            </a:r>
            <a:r>
              <a:rPr lang="en-US" altLang="zh-CN" sz="2400" b="1" kern="1200">
                <a:latin typeface="+mn-lt"/>
                <a:ea typeface="+mn-ea"/>
                <a:cs typeface="+mn-cs"/>
              </a:rPr>
              <a:t>2016</a:t>
            </a:r>
            <a:r>
              <a:rPr lang="zh-CN" altLang="en-US" sz="2400" b="1" kern="1200" dirty="0">
                <a:latin typeface="+mn-lt"/>
                <a:ea typeface="+mn-ea"/>
                <a:cs typeface="+mn-cs"/>
              </a:rPr>
              <a:t>年</a:t>
            </a:r>
            <a:r>
              <a:rPr lang="en-US" altLang="zh-CN" sz="2400" b="1" kern="1200">
                <a:latin typeface="+mn-lt"/>
                <a:ea typeface="+mn-ea"/>
                <a:cs typeface="+mn-cs"/>
              </a:rPr>
              <a:t>10 </a:t>
            </a:r>
            <a:r>
              <a:rPr lang="zh-CN" altLang="en-US" sz="2400" b="1" kern="1200" dirty="0">
                <a:latin typeface="+mn-lt"/>
                <a:ea typeface="+mn-ea"/>
                <a:cs typeface="+mn-cs"/>
              </a:rPr>
              <a:t>月） 以天然气汽车为主</a:t>
            </a:r>
            <a:endParaRPr lang="zh-CN" altLang="en-US" sz="2400" b="1" kern="1200" dirty="0">
              <a:latin typeface="+mn-lt"/>
              <a:ea typeface="+mn-ea"/>
              <a:cs typeface="+mn-cs"/>
            </a:endParaRPr>
          </a:p>
          <a:p>
            <a:pPr eaLnBrk="1" hangingPunct="1"/>
            <a:endParaRPr lang="zh-CN" altLang="en-US" sz="2400" b="1" kern="1200" dirty="0">
              <a:latin typeface="+mn-lt"/>
              <a:ea typeface="+mn-ea"/>
              <a:cs typeface="+mn-cs"/>
            </a:endParaRPr>
          </a:p>
          <a:p>
            <a:pPr eaLnBrk="1" hangingPunct="1"/>
            <a:r>
              <a:rPr lang="zh-CN" altLang="en-US" sz="2400" b="1" kern="1200" dirty="0">
                <a:solidFill>
                  <a:schemeClr val="accent2"/>
                </a:solidFill>
                <a:latin typeface="+mn-lt"/>
                <a:ea typeface="+mn-ea"/>
                <a:cs typeface="+mn-cs"/>
              </a:rPr>
              <a:t>替代燃料</a:t>
            </a:r>
            <a:r>
              <a:rPr lang="zh-CN" altLang="en-US" sz="2400" b="1" kern="1200" dirty="0">
                <a:latin typeface="+mn-lt"/>
                <a:ea typeface="+mn-ea"/>
                <a:cs typeface="+mn-cs"/>
              </a:rPr>
              <a:t>（能源）汽车</a:t>
            </a:r>
            <a:endParaRPr lang="zh-CN" altLang="en-US" sz="2400" b="1" kern="1200" dirty="0">
              <a:latin typeface="+mn-lt"/>
              <a:ea typeface="+mn-ea"/>
              <a:cs typeface="+mn-cs"/>
            </a:endParaRPr>
          </a:p>
          <a:p>
            <a:pPr eaLnBrk="1" hangingPunct="1"/>
            <a:endParaRPr lang="zh-CN" altLang="en-US" sz="2400" b="1" kern="1200" dirty="0">
              <a:latin typeface="+mn-lt"/>
              <a:ea typeface="+mn-ea"/>
              <a:cs typeface="+mn-cs"/>
            </a:endParaRPr>
          </a:p>
          <a:p>
            <a:pPr eaLnBrk="1" hangingPunct="1"/>
            <a:r>
              <a:rPr lang="zh-CN" altLang="en-US" sz="2400" b="1" kern="1200" dirty="0">
                <a:solidFill>
                  <a:schemeClr val="accent2"/>
                </a:solidFill>
                <a:latin typeface="+mn-lt"/>
                <a:ea typeface="+mn-ea"/>
                <a:cs typeface="+mn-cs"/>
              </a:rPr>
              <a:t>清洁燃料</a:t>
            </a:r>
            <a:r>
              <a:rPr lang="zh-CN" altLang="en-US" sz="2400" b="1" kern="1200" dirty="0">
                <a:latin typeface="+mn-lt"/>
                <a:ea typeface="+mn-ea"/>
                <a:cs typeface="+mn-cs"/>
              </a:rPr>
              <a:t>（能源）汽车</a:t>
            </a:r>
            <a:endParaRPr lang="zh-CN" altLang="en-US" sz="2400" b="1" kern="1200" dirty="0">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3"/>
          <p:cNvSpPr>
            <a:spLocks noGrp="1"/>
          </p:cNvSpPr>
          <p:nvPr>
            <p:ph type="title"/>
          </p:nvPr>
        </p:nvSpPr>
        <p:spPr>
          <a:xfrm>
            <a:off x="0" y="274638"/>
            <a:ext cx="9144000" cy="1143000"/>
          </a:xfrm>
          <a:ln/>
        </p:spPr>
        <p:txBody>
          <a:bodyPr vert="horz" wrap="square" lIns="91440" tIns="45720" rIns="91440" bIns="45720" anchor="ctr"/>
          <a:p>
            <a:pPr eaLnBrk="1" hangingPunct="1"/>
            <a:r>
              <a:rPr lang="en-US" altLang="en-US" b="1">
                <a:solidFill>
                  <a:srgbClr val="C00000"/>
                </a:solidFill>
                <a:latin typeface="微软雅黑" panose="020B0503020204020204" pitchFamily="34" charset="-122"/>
                <a:ea typeface="微软雅黑" panose="020B0503020204020204" pitchFamily="34" charset="-122"/>
              </a:rPr>
              <a:t>2</a:t>
            </a:r>
            <a:r>
              <a:rPr lang="zh-CN" altLang="en-US" b="1" dirty="0">
                <a:solidFill>
                  <a:srgbClr val="C00000"/>
                </a:solidFill>
                <a:latin typeface="微软雅黑" panose="020B0503020204020204" pitchFamily="34" charset="-122"/>
                <a:ea typeface="微软雅黑" panose="020B0503020204020204" pitchFamily="34" charset="-122"/>
              </a:rPr>
              <a:t>、车用能源多元化中的市场竞争力</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3554" name="内容占位符 2"/>
          <p:cNvSpPr>
            <a:spLocks noGrp="1"/>
          </p:cNvSpPr>
          <p:nvPr>
            <p:ph idx="1"/>
          </p:nvPr>
        </p:nvSpPr>
        <p:spPr>
          <a:xfrm>
            <a:off x="0" y="1700213"/>
            <a:ext cx="9144000" cy="5157787"/>
          </a:xfrm>
          <a:ln/>
        </p:spPr>
        <p:txBody>
          <a:bodyPr vert="horz" wrap="square" lIns="91440" tIns="45720" rIns="91440" bIns="45720" anchor="t"/>
          <a:p>
            <a:pPr eaLnBrk="1" hangingPunct="1"/>
            <a:r>
              <a:rPr lang="zh-CN" altLang="en-US" b="1" dirty="0">
                <a:solidFill>
                  <a:srgbClr val="FF0000"/>
                </a:solidFill>
              </a:rPr>
              <a:t>技术性能</a:t>
            </a:r>
            <a:r>
              <a:rPr lang="zh-CN" altLang="en-US" b="1" dirty="0"/>
              <a:t>：动力性、经济性、环保性、安全性</a:t>
            </a:r>
            <a:endParaRPr lang="zh-CN" altLang="en-US" b="1" dirty="0"/>
          </a:p>
          <a:p>
            <a:pPr eaLnBrk="1" hangingPunct="1"/>
            <a:r>
              <a:rPr lang="zh-CN" altLang="en-US" b="1" dirty="0">
                <a:solidFill>
                  <a:srgbClr val="FF0000"/>
                </a:solidFill>
              </a:rPr>
              <a:t>环保性</a:t>
            </a:r>
            <a:r>
              <a:rPr lang="zh-CN" altLang="en-US" b="1" dirty="0"/>
              <a:t>仅次于氢燃料，但</a:t>
            </a:r>
            <a:r>
              <a:rPr lang="zh-CN" altLang="en-US" b="1" dirty="0">
                <a:solidFill>
                  <a:srgbClr val="FF0000"/>
                </a:solidFill>
              </a:rPr>
              <a:t>经济性、安全性</a:t>
            </a:r>
            <a:r>
              <a:rPr lang="zh-CN" altLang="en-US" b="1" dirty="0"/>
              <a:t>相比氢综合性能更优秀，</a:t>
            </a:r>
            <a:r>
              <a:rPr lang="en-US" altLang="zh-CN" b="1"/>
              <a:t>2019</a:t>
            </a:r>
            <a:r>
              <a:rPr lang="zh-CN" altLang="en-US" b="1" dirty="0"/>
              <a:t>年将与新能源汽车的比较见分晓；市场选择 ：甲醇、乙醇、氢、沼气、二甲醚、电能、天然气、液化石油气（</a:t>
            </a:r>
            <a:r>
              <a:rPr lang="en-US" altLang="zh-CN" b="1"/>
              <a:t>LPG</a:t>
            </a:r>
            <a:r>
              <a:rPr lang="zh-CN" altLang="en-US" b="1" dirty="0"/>
              <a:t>）</a:t>
            </a:r>
            <a:endParaRPr lang="zh-CN" altLang="en-US" b="1" dirty="0"/>
          </a:p>
          <a:p>
            <a:pPr eaLnBrk="1" hangingPunct="1"/>
            <a:r>
              <a:rPr lang="en-US" altLang="zh-CN" b="1"/>
              <a:t>1996</a:t>
            </a:r>
            <a:r>
              <a:rPr lang="zh-CN" altLang="en-US" b="1" dirty="0"/>
              <a:t>年</a:t>
            </a:r>
            <a:r>
              <a:rPr lang="en-US" altLang="zh-CN" b="1"/>
              <a:t>《</a:t>
            </a:r>
            <a:r>
              <a:rPr lang="zh-CN" altLang="en-US" b="1" dirty="0"/>
              <a:t>压缩天然气是最现实的绿色车用燃料</a:t>
            </a:r>
            <a:r>
              <a:rPr lang="en-US" altLang="zh-CN" b="1"/>
              <a:t>》</a:t>
            </a:r>
            <a:r>
              <a:rPr lang="zh-CN" altLang="en-US" b="1" dirty="0"/>
              <a:t>经受历史检验，现在上</a:t>
            </a:r>
            <a:r>
              <a:rPr lang="en-US" altLang="zh-CN" b="1">
                <a:solidFill>
                  <a:srgbClr val="FF0000"/>
                </a:solidFill>
              </a:rPr>
              <a:t>80</a:t>
            </a:r>
            <a:r>
              <a:rPr lang="zh-CN" altLang="en-US" b="1" dirty="0"/>
              <a:t>个国家在</a:t>
            </a:r>
            <a:r>
              <a:rPr lang="zh-CN" altLang="en-US" b="1" dirty="0">
                <a:solidFill>
                  <a:srgbClr val="FF0000"/>
                </a:solidFill>
              </a:rPr>
              <a:t>推广应用</a:t>
            </a:r>
            <a:r>
              <a:rPr lang="en-US" altLang="zh-CN" b="1">
                <a:solidFill>
                  <a:srgbClr val="FF0000"/>
                </a:solidFill>
              </a:rPr>
              <a:t>CNG</a:t>
            </a:r>
            <a:r>
              <a:rPr lang="zh-CN" altLang="en-US" b="1" dirty="0">
                <a:solidFill>
                  <a:srgbClr val="FF0000"/>
                </a:solidFill>
              </a:rPr>
              <a:t>汽车</a:t>
            </a:r>
            <a:r>
              <a:rPr lang="zh-CN" altLang="en-US" b="1" dirty="0"/>
              <a:t>。</a:t>
            </a:r>
            <a:endParaRPr lang="en-US" altLang="zh-CN" sz="3600" b="1">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
          <p:cNvSpPr>
            <a:spLocks noGrp="1"/>
          </p:cNvSpPr>
          <p:nvPr>
            <p:ph type="title"/>
          </p:nvPr>
        </p:nvSpPr>
        <p:spPr>
          <a:xfrm>
            <a:off x="0" y="0"/>
            <a:ext cx="9144000" cy="1417638"/>
          </a:xfrm>
          <a:ln/>
        </p:spPr>
        <p:txBody>
          <a:bodyPr vert="horz" wrap="square" lIns="91440" tIns="45720" rIns="91440" bIns="45720" anchor="ctr"/>
          <a:p>
            <a:pPr eaLnBrk="1" hangingPunct="1"/>
            <a:r>
              <a:rPr lang="en-US" altLang="zh-CN" b="1">
                <a:solidFill>
                  <a:srgbClr val="C00000"/>
                </a:solidFill>
                <a:latin typeface="微软雅黑" panose="020B0503020204020204" pitchFamily="34" charset="-122"/>
                <a:ea typeface="微软雅黑" panose="020B0503020204020204" pitchFamily="34" charset="-122"/>
              </a:rPr>
              <a:t>3</a:t>
            </a:r>
            <a:r>
              <a:rPr lang="zh-CN" altLang="en-US" b="1" dirty="0">
                <a:solidFill>
                  <a:srgbClr val="C00000"/>
                </a:solidFill>
                <a:latin typeface="微软雅黑" panose="020B0503020204020204" pitchFamily="34" charset="-122"/>
                <a:ea typeface="微软雅黑" panose="020B0503020204020204" pitchFamily="34" charset="-122"/>
              </a:rPr>
              <a:t>、天然气汽车</a:t>
            </a:r>
            <a:br>
              <a:rPr lang="zh-CN" altLang="en-US" b="1" dirty="0">
                <a:solidFill>
                  <a:srgbClr val="C00000"/>
                </a:solidFill>
                <a:latin typeface="微软雅黑" panose="020B0503020204020204" pitchFamily="34" charset="-122"/>
                <a:ea typeface="微软雅黑" panose="020B0503020204020204" pitchFamily="34" charset="-122"/>
              </a:rPr>
            </a:br>
            <a:r>
              <a:rPr lang="zh-CN" altLang="en-US" b="1" dirty="0">
                <a:solidFill>
                  <a:srgbClr val="C00000"/>
                </a:solidFill>
                <a:latin typeface="微软雅黑" panose="020B0503020204020204" pitchFamily="34" charset="-122"/>
                <a:ea typeface="微软雅黑" panose="020B0503020204020204" pitchFamily="34" charset="-122"/>
              </a:rPr>
              <a:t>为什么最受发展中国家欢迎</a:t>
            </a:r>
            <a:r>
              <a:rPr lang="zh-CN" altLang="en-US" b="1" dirty="0">
                <a:solidFill>
                  <a:schemeClr val="accent2"/>
                </a:solidFill>
                <a:latin typeface="微软雅黑" panose="020B0503020204020204" pitchFamily="34" charset="-122"/>
                <a:ea typeface="微软雅黑" panose="020B0503020204020204" pitchFamily="34" charset="-122"/>
              </a:rPr>
              <a:t> </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24578" name="内容占位符 2"/>
          <p:cNvSpPr>
            <a:spLocks noGrp="1"/>
          </p:cNvSpPr>
          <p:nvPr>
            <p:ph idx="1"/>
          </p:nvPr>
        </p:nvSpPr>
        <p:spPr>
          <a:xfrm>
            <a:off x="0" y="1773238"/>
            <a:ext cx="9144000" cy="5084762"/>
          </a:xfrm>
          <a:ln/>
        </p:spPr>
        <p:txBody>
          <a:bodyPr vert="horz" wrap="square" lIns="91440" tIns="45720" rIns="91440" bIns="45720" anchor="t"/>
          <a:p>
            <a:pPr eaLnBrk="1" hangingPunct="1"/>
            <a:r>
              <a:rPr lang="zh-CN" altLang="en-US" b="1" dirty="0">
                <a:solidFill>
                  <a:srgbClr val="FF0000"/>
                </a:solidFill>
                <a:ea typeface="微软雅黑" panose="020B0503020204020204" pitchFamily="34" charset="-122"/>
              </a:rPr>
              <a:t>价廉物美：前十名中有九名属发展中国家，只有意大利居第七位。</a:t>
            </a:r>
            <a:endParaRPr lang="zh-CN" altLang="en-US" b="1" dirty="0">
              <a:solidFill>
                <a:srgbClr val="FF0000"/>
              </a:solidFill>
              <a:ea typeface="微软雅黑" panose="020B0503020204020204" pitchFamily="34" charset="-122"/>
            </a:endParaRPr>
          </a:p>
          <a:p>
            <a:pPr eaLnBrk="1" hangingPunct="1"/>
            <a:r>
              <a:rPr lang="zh-CN" altLang="en-US" sz="2800" b="1" dirty="0"/>
              <a:t>成品油价格的绝对值比较，发达国家更价廉，如美国柴油每升价平均为</a:t>
            </a:r>
            <a:r>
              <a:rPr lang="en-US" altLang="zh-CN" sz="2800" b="1"/>
              <a:t>0.66</a:t>
            </a:r>
            <a:r>
              <a:rPr lang="zh-CN" altLang="en-US" sz="2800" b="1" dirty="0"/>
              <a:t>美元；而中国为</a:t>
            </a:r>
            <a:r>
              <a:rPr lang="en-US" altLang="zh-CN" sz="2800" b="1"/>
              <a:t>0.9</a:t>
            </a:r>
            <a:r>
              <a:rPr lang="zh-CN" altLang="en-US" sz="2800" b="1" dirty="0"/>
              <a:t>美元。</a:t>
            </a:r>
            <a:endParaRPr lang="zh-CN" altLang="en-US" sz="2800" b="1" dirty="0"/>
          </a:p>
          <a:p>
            <a:pPr eaLnBrk="1" hangingPunct="1"/>
            <a:r>
              <a:rPr lang="zh-CN" altLang="en-US" sz="2800" b="1" dirty="0"/>
              <a:t>每月车用燃料消费占其收入之比远低于发展中国家。</a:t>
            </a:r>
            <a:endParaRPr lang="zh-CN" altLang="en-US" sz="2800" b="1" dirty="0"/>
          </a:p>
          <a:p>
            <a:pPr eaLnBrk="1" hangingPunct="1"/>
            <a:r>
              <a:rPr lang="zh-CN" altLang="en-US" sz="2800" b="1" dirty="0"/>
              <a:t>此外，油气价差没有发展中国家大。</a:t>
            </a:r>
            <a:endParaRPr lang="zh-CN" altLang="en-US" sz="2800" b="1" dirty="0"/>
          </a:p>
          <a:p>
            <a:pPr eaLnBrk="1" hangingPunct="1"/>
            <a:r>
              <a:rPr lang="zh-CN" altLang="en-US" sz="2800" b="1" dirty="0"/>
              <a:t>再者使用成品油汽车在发达中国家的尾气排放也能达标。</a:t>
            </a:r>
            <a:endParaRPr lang="zh-CN" altLang="en-US" sz="2800" b="1" dirty="0"/>
          </a:p>
          <a:p>
            <a:pPr eaLnBrk="1" hangingPunct="1"/>
            <a:r>
              <a:rPr lang="zh-CN" altLang="en-US" sz="2800" b="1" dirty="0"/>
              <a:t>故天然气汽车在发达国家中发展缓慢。</a:t>
            </a:r>
            <a:r>
              <a:rPr lang="zh-CN" altLang="en-US" dirty="0"/>
              <a:t> </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Grp="1"/>
          </p:cNvSpPr>
          <p:nvPr>
            <p:ph type="title"/>
          </p:nvPr>
        </p:nvSpPr>
        <p:spPr>
          <a:xfrm>
            <a:off x="0" y="0"/>
            <a:ext cx="9144000" cy="1417638"/>
          </a:xfrm>
          <a:ln/>
        </p:spPr>
        <p:txBody>
          <a:bodyPr vert="horz" wrap="square" lIns="91440" tIns="45720" rIns="91440" bIns="45720" anchor="ctr"/>
          <a:p>
            <a:pPr eaLnBrk="1" hangingPunct="1"/>
            <a:r>
              <a:rPr lang="en-US" altLang="zh-CN" b="1">
                <a:solidFill>
                  <a:srgbClr val="C00000"/>
                </a:solidFill>
                <a:latin typeface="微软雅黑" panose="020B0503020204020204" pitchFamily="34" charset="-122"/>
                <a:ea typeface="微软雅黑" panose="020B0503020204020204" pitchFamily="34" charset="-122"/>
              </a:rPr>
              <a:t>4</a:t>
            </a:r>
            <a:r>
              <a:rPr lang="zh-CN" altLang="en-US" b="1" dirty="0">
                <a:solidFill>
                  <a:srgbClr val="C00000"/>
                </a:solidFill>
                <a:latin typeface="微软雅黑" panose="020B0503020204020204" pitchFamily="34" charset="-122"/>
                <a:ea typeface="微软雅黑" panose="020B0503020204020204" pitchFamily="34" charset="-122"/>
              </a:rPr>
              <a:t>、油气价差及其走向趋势</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5602" name="Rectangle 3"/>
          <p:cNvSpPr>
            <a:spLocks noGrp="1"/>
          </p:cNvSpPr>
          <p:nvPr>
            <p:ph idx="1"/>
          </p:nvPr>
        </p:nvSpPr>
        <p:spPr>
          <a:xfrm>
            <a:off x="0" y="2060575"/>
            <a:ext cx="9144000" cy="4797425"/>
          </a:xfrm>
          <a:ln/>
        </p:spPr>
        <p:txBody>
          <a:bodyPr vert="horz" wrap="square" lIns="91440" tIns="45720" rIns="91440" bIns="45720" anchor="t"/>
          <a:p>
            <a:pPr algn="ctr" eaLnBrk="1" hangingPunct="1"/>
            <a:r>
              <a:rPr lang="en-US" altLang="zh-CN" b="1">
                <a:solidFill>
                  <a:srgbClr val="FF9900"/>
                </a:solidFill>
                <a:latin typeface="宋体" panose="02010600030101010101" pitchFamily="2" charset="-122"/>
              </a:rPr>
              <a:t>0.75:1</a:t>
            </a:r>
            <a:r>
              <a:rPr lang="zh-CN" altLang="en-US" b="1" dirty="0">
                <a:solidFill>
                  <a:srgbClr val="FF9900"/>
                </a:solidFill>
                <a:latin typeface="宋体" panose="02010600030101010101" pitchFamily="2" charset="-122"/>
              </a:rPr>
              <a:t>的说法，早已无人理采。</a:t>
            </a:r>
            <a:endParaRPr lang="zh-CN" altLang="en-US" b="1" dirty="0">
              <a:solidFill>
                <a:srgbClr val="FF9900"/>
              </a:solidFill>
              <a:latin typeface="宋体" panose="02010600030101010101" pitchFamily="2" charset="-122"/>
            </a:endParaRPr>
          </a:p>
          <a:p>
            <a:pPr algn="ctr" eaLnBrk="1" hangingPunct="1"/>
            <a:r>
              <a:rPr lang="en-US" altLang="zh-CN" b="1">
                <a:solidFill>
                  <a:srgbClr val="FF0000"/>
                </a:solidFill>
                <a:latin typeface="宋体" panose="02010600030101010101" pitchFamily="2" charset="-122"/>
              </a:rPr>
              <a:t>0.6:1</a:t>
            </a:r>
            <a:r>
              <a:rPr lang="zh-CN" altLang="en-US" b="1" dirty="0">
                <a:solidFill>
                  <a:srgbClr val="FF0000"/>
                </a:solidFill>
                <a:latin typeface="宋体" panose="02010600030101010101" pitchFamily="2" charset="-122"/>
              </a:rPr>
              <a:t>以及以下的说法已成主流。且覆盖区域愈来愈广。</a:t>
            </a:r>
            <a:endParaRPr lang="zh-CN" altLang="en-US" b="1" dirty="0">
              <a:solidFill>
                <a:srgbClr val="FF0000"/>
              </a:solidFill>
              <a:latin typeface="宋体" panose="02010600030101010101" pitchFamily="2" charset="-122"/>
            </a:endParaRPr>
          </a:p>
          <a:p>
            <a:pPr algn="ctr" eaLnBrk="1" hangingPunct="1"/>
            <a:r>
              <a:rPr lang="zh-CN" altLang="en-US" b="1" dirty="0">
                <a:latin typeface="宋体" panose="02010600030101010101" pitchFamily="2" charset="-122"/>
              </a:rPr>
              <a:t>表三和表四：油气比价≤</a:t>
            </a:r>
            <a:r>
              <a:rPr lang="en-US" altLang="zh-CN" b="1">
                <a:latin typeface="宋体" panose="02010600030101010101" pitchFamily="2" charset="-122"/>
              </a:rPr>
              <a:t>0.6:1</a:t>
            </a:r>
            <a:r>
              <a:rPr lang="zh-CN" altLang="en-US" b="1" dirty="0">
                <a:latin typeface="宋体" panose="02010600030101010101" pitchFamily="2" charset="-122"/>
              </a:rPr>
              <a:t>的部分地方（</a:t>
            </a:r>
            <a:r>
              <a:rPr lang="en-US" altLang="zh-CN" b="1">
                <a:latin typeface="宋体" panose="02010600030101010101" pitchFamily="2" charset="-122"/>
              </a:rPr>
              <a:t>2017</a:t>
            </a:r>
            <a:r>
              <a:rPr lang="zh-CN" altLang="en-US" b="1" dirty="0">
                <a:latin typeface="宋体" panose="02010600030101010101" pitchFamily="2" charset="-122"/>
              </a:rPr>
              <a:t>年</a:t>
            </a:r>
            <a:r>
              <a:rPr lang="en-US" altLang="zh-CN" b="1">
                <a:latin typeface="宋体" panose="02010600030101010101" pitchFamily="2" charset="-122"/>
              </a:rPr>
              <a:t>3</a:t>
            </a:r>
            <a:r>
              <a:rPr lang="zh-CN" altLang="en-US" b="1" dirty="0">
                <a:latin typeface="宋体" panose="02010600030101010101" pitchFamily="2" charset="-122"/>
              </a:rPr>
              <a:t>月）</a:t>
            </a:r>
            <a:r>
              <a:rPr lang="zh-CN" altLang="en-US" dirty="0">
                <a:latin typeface="宋体" panose="02010600030101010101" pitchFamily="2" charset="-122"/>
              </a:rPr>
              <a:t> </a:t>
            </a:r>
            <a:endParaRPr lang="zh-CN" altLang="en-US" dirty="0">
              <a:latin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
          <p:cNvSpPr>
            <a:spLocks noGrp="1"/>
          </p:cNvSpPr>
          <p:nvPr>
            <p:ph type="title"/>
          </p:nvPr>
        </p:nvSpPr>
        <p:spPr>
          <a:ln/>
        </p:spPr>
        <p:txBody>
          <a:bodyPr vert="horz" wrap="square" lIns="91440" tIns="45720" rIns="91440" bIns="45720" anchor="ctr"/>
          <a:p>
            <a:pPr eaLnBrk="1" hangingPunct="1"/>
            <a:endParaRPr lang="zh-CN" altLang="en-US" dirty="0"/>
          </a:p>
        </p:txBody>
      </p:sp>
      <p:sp>
        <p:nvSpPr>
          <p:cNvPr id="26626" name="内容占位符 2"/>
          <p:cNvSpPr>
            <a:spLocks noGrp="1"/>
          </p:cNvSpPr>
          <p:nvPr>
            <p:ph sz="half" idx="1"/>
          </p:nvPr>
        </p:nvSpPr>
        <p:spPr>
          <a:ln/>
        </p:spPr>
        <p:txBody>
          <a:bodyPr vert="horz" wrap="square" lIns="91440" tIns="45720" rIns="91440" bIns="45720" anchor="t"/>
          <a:p>
            <a:pPr eaLnBrk="1" hangingPunct="1"/>
            <a:endParaRPr lang="zh-CN" altLang="en-US" kern="1200" dirty="0">
              <a:latin typeface="+mn-lt"/>
              <a:ea typeface="+mn-ea"/>
              <a:cs typeface="+mn-cs"/>
            </a:endParaRPr>
          </a:p>
        </p:txBody>
      </p:sp>
      <p:sp>
        <p:nvSpPr>
          <p:cNvPr id="26627" name="内容占位符 3"/>
          <p:cNvSpPr>
            <a:spLocks noGrp="1"/>
          </p:cNvSpPr>
          <p:nvPr>
            <p:ph sz="half" idx="2"/>
          </p:nvPr>
        </p:nvSpPr>
        <p:spPr>
          <a:ln/>
        </p:spPr>
        <p:txBody>
          <a:bodyPr vert="horz" wrap="square" lIns="91440" tIns="45720" rIns="91440" bIns="45720" anchor="t"/>
          <a:p>
            <a:pPr eaLnBrk="1" hangingPunct="1"/>
            <a:endParaRPr lang="zh-CN" altLang="en-US" kern="1200" dirty="0">
              <a:latin typeface="+mn-lt"/>
              <a:ea typeface="+mn-ea"/>
              <a:cs typeface="+mn-cs"/>
            </a:endParaRPr>
          </a:p>
        </p:txBody>
      </p:sp>
      <p:pic>
        <p:nvPicPr>
          <p:cNvPr id="26628" name="Picture 6"/>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3"/>
          <p:cNvSpPr>
            <a:spLocks noGrp="1"/>
          </p:cNvSpPr>
          <p:nvPr>
            <p:ph idx="1"/>
          </p:nvPr>
        </p:nvSpPr>
        <p:spPr>
          <a:xfrm>
            <a:off x="0" y="1600200"/>
            <a:ext cx="9144000" cy="5257800"/>
          </a:xfrm>
          <a:ln/>
        </p:spPr>
        <p:txBody>
          <a:bodyPr vert="horz" wrap="square" lIns="91440" tIns="45720" rIns="91440" bIns="45720" anchor="t"/>
          <a:p>
            <a:pPr eaLnBrk="1" hangingPunct="1"/>
            <a:r>
              <a:rPr lang="zh-CN" altLang="en-US" sz="2800" b="1" dirty="0">
                <a:solidFill>
                  <a:schemeClr val="hlink"/>
                </a:solidFill>
                <a:latin typeface="宋体" panose="02010600030101010101" pitchFamily="2" charset="-122"/>
              </a:rPr>
              <a:t>众所周知，新购一辆</a:t>
            </a:r>
            <a:r>
              <a:rPr lang="en-US" altLang="zh-CN" sz="2800" b="1">
                <a:solidFill>
                  <a:schemeClr val="hlink"/>
                </a:solidFill>
                <a:latin typeface="宋体" panose="02010600030101010101" pitchFamily="2" charset="-122"/>
              </a:rPr>
              <a:t>LNG</a:t>
            </a:r>
            <a:r>
              <a:rPr lang="zh-CN" altLang="en-US" sz="2800" b="1" dirty="0">
                <a:solidFill>
                  <a:schemeClr val="hlink"/>
                </a:solidFill>
                <a:latin typeface="宋体" panose="02010600030101010101" pitchFamily="2" charset="-122"/>
              </a:rPr>
              <a:t>重卡的价格会比同吨位的柴油车高</a:t>
            </a:r>
            <a:r>
              <a:rPr lang="en-US" altLang="zh-CN" sz="2800" b="1">
                <a:solidFill>
                  <a:schemeClr val="hlink"/>
                </a:solidFill>
                <a:latin typeface="宋体" panose="02010600030101010101" pitchFamily="2" charset="-122"/>
              </a:rPr>
              <a:t>8-10</a:t>
            </a:r>
            <a:r>
              <a:rPr lang="zh-CN" altLang="en-US" sz="2800" b="1" dirty="0">
                <a:solidFill>
                  <a:schemeClr val="hlink"/>
                </a:solidFill>
                <a:latin typeface="宋体" panose="02010600030101010101" pitchFamily="2" charset="-122"/>
              </a:rPr>
              <a:t>万元。</a:t>
            </a:r>
            <a:r>
              <a:rPr lang="en-US" altLang="zh-CN" sz="2800" b="1">
                <a:latin typeface="宋体" panose="02010600030101010101" pitchFamily="2" charset="-122"/>
              </a:rPr>
              <a:t>0</a:t>
            </a:r>
            <a:r>
              <a:rPr lang="zh-CN" altLang="en-US" sz="2800" b="1" dirty="0">
                <a:latin typeface="宋体" panose="02010600030101010101" pitchFamily="2" charset="-122"/>
              </a:rPr>
              <a:t>号柴油价格不妨取为</a:t>
            </a:r>
            <a:r>
              <a:rPr lang="en-US" altLang="zh-CN" sz="2800" b="1">
                <a:latin typeface="宋体" panose="02010600030101010101" pitchFamily="2" charset="-122"/>
              </a:rPr>
              <a:t>6</a:t>
            </a:r>
            <a:r>
              <a:rPr lang="zh-CN" altLang="en-US" sz="2800" b="1" dirty="0">
                <a:latin typeface="宋体" panose="02010600030101010101" pitchFamily="2" charset="-122"/>
              </a:rPr>
              <a:t>元</a:t>
            </a:r>
            <a:r>
              <a:rPr lang="en-US" altLang="zh-CN" sz="2800" b="1">
                <a:latin typeface="宋体" panose="02010600030101010101" pitchFamily="2" charset="-122"/>
              </a:rPr>
              <a:t>/L</a:t>
            </a:r>
            <a:r>
              <a:rPr lang="zh-CN" altLang="en-US" sz="2800" b="1" dirty="0">
                <a:latin typeface="宋体" panose="02010600030101010101" pitchFamily="2" charset="-122"/>
              </a:rPr>
              <a:t>，</a:t>
            </a:r>
            <a:r>
              <a:rPr lang="en-US" altLang="zh-CN" sz="2800" b="1">
                <a:latin typeface="宋体" panose="02010600030101010101" pitchFamily="2" charset="-122"/>
              </a:rPr>
              <a:t>0.8L</a:t>
            </a:r>
            <a:r>
              <a:rPr lang="zh-CN" altLang="en-US" sz="2800" b="1" dirty="0">
                <a:latin typeface="宋体" panose="02010600030101010101" pitchFamily="2" charset="-122"/>
              </a:rPr>
              <a:t>即为</a:t>
            </a:r>
            <a:r>
              <a:rPr lang="en-US" altLang="zh-CN" sz="2800" b="1">
                <a:latin typeface="宋体" panose="02010600030101010101" pitchFamily="2" charset="-122"/>
              </a:rPr>
              <a:t>4.8</a:t>
            </a:r>
            <a:r>
              <a:rPr lang="zh-CN" altLang="en-US" sz="2800" b="1" dirty="0">
                <a:latin typeface="宋体" panose="02010600030101010101" pitchFamily="2" charset="-122"/>
              </a:rPr>
              <a:t>元（</a:t>
            </a:r>
            <a:r>
              <a:rPr lang="en-US" altLang="zh-CN" sz="2800" b="1">
                <a:latin typeface="宋体" panose="02010600030101010101" pitchFamily="2" charset="-122"/>
              </a:rPr>
              <a:t>1</a:t>
            </a:r>
            <a:r>
              <a:rPr lang="zh-CN" altLang="en-US" sz="2800" b="1" dirty="0">
                <a:latin typeface="宋体" panose="02010600030101010101" pitchFamily="2" charset="-122"/>
              </a:rPr>
              <a:t>标方</a:t>
            </a:r>
            <a:r>
              <a:rPr lang="en-US" altLang="zh-CN" sz="2800" b="1">
                <a:latin typeface="宋体" panose="02010600030101010101" pitchFamily="2" charset="-122"/>
              </a:rPr>
              <a:t>LNG</a:t>
            </a:r>
            <a:r>
              <a:rPr lang="zh-CN" altLang="en-US" sz="2800" b="1" dirty="0">
                <a:latin typeface="宋体" panose="02010600030101010101" pitchFamily="2" charset="-122"/>
              </a:rPr>
              <a:t>相当于</a:t>
            </a:r>
            <a:r>
              <a:rPr lang="en-US" altLang="zh-CN" sz="2800" b="1">
                <a:latin typeface="宋体" panose="02010600030101010101" pitchFamily="2" charset="-122"/>
              </a:rPr>
              <a:t>0.8L</a:t>
            </a:r>
            <a:r>
              <a:rPr lang="zh-CN" altLang="en-US" sz="2800" b="1" dirty="0">
                <a:latin typeface="宋体" panose="02010600030101010101" pitchFamily="2" charset="-122"/>
              </a:rPr>
              <a:t>柴油）。若</a:t>
            </a:r>
            <a:r>
              <a:rPr lang="en-US" altLang="zh-CN" sz="2800" b="1">
                <a:latin typeface="宋体" panose="02010600030101010101" pitchFamily="2" charset="-122"/>
              </a:rPr>
              <a:t>LNG</a:t>
            </a:r>
            <a:r>
              <a:rPr lang="zh-CN" altLang="en-US" sz="2800" b="1" dirty="0">
                <a:latin typeface="宋体" panose="02010600030101010101" pitchFamily="2" charset="-122"/>
              </a:rPr>
              <a:t>单价为</a:t>
            </a:r>
            <a:r>
              <a:rPr lang="en-US" altLang="zh-CN" sz="2800" b="1">
                <a:latin typeface="宋体" panose="02010600030101010101" pitchFamily="2" charset="-122"/>
              </a:rPr>
              <a:t>3.5</a:t>
            </a:r>
            <a:r>
              <a:rPr lang="zh-CN" altLang="en-US" sz="2800" b="1" dirty="0">
                <a:latin typeface="宋体" panose="02010600030101010101" pitchFamily="2" charset="-122"/>
              </a:rPr>
              <a:t>元</a:t>
            </a:r>
            <a:r>
              <a:rPr lang="en-US" altLang="zh-CN" sz="2800" b="1">
                <a:latin typeface="宋体" panose="02010600030101010101" pitchFamily="2" charset="-122"/>
              </a:rPr>
              <a:t>/L</a:t>
            </a:r>
            <a:r>
              <a:rPr lang="zh-CN" altLang="en-US" sz="2800" b="1" dirty="0">
                <a:latin typeface="宋体" panose="02010600030101010101" pitchFamily="2" charset="-122"/>
              </a:rPr>
              <a:t>，则</a:t>
            </a:r>
            <a:r>
              <a:rPr lang="en-US" altLang="zh-CN" sz="2800" b="1">
                <a:latin typeface="宋体" panose="02010600030101010101" pitchFamily="2" charset="-122"/>
              </a:rPr>
              <a:t>1L</a:t>
            </a:r>
            <a:r>
              <a:rPr lang="zh-CN" altLang="en-US" sz="2800" b="1" dirty="0">
                <a:latin typeface="宋体" panose="02010600030101010101" pitchFamily="2" charset="-122"/>
              </a:rPr>
              <a:t>的行驶里程可省</a:t>
            </a:r>
            <a:r>
              <a:rPr lang="en-US" altLang="zh-CN" sz="2800" b="1">
                <a:latin typeface="宋体" panose="02010600030101010101" pitchFamily="2" charset="-122"/>
              </a:rPr>
              <a:t>1.3</a:t>
            </a:r>
            <a:r>
              <a:rPr lang="zh-CN" altLang="en-US" sz="2800" b="1" dirty="0">
                <a:latin typeface="宋体" panose="02010600030101010101" pitchFamily="2" charset="-122"/>
              </a:rPr>
              <a:t>元。又设重卡百车公里消费</a:t>
            </a:r>
            <a:r>
              <a:rPr lang="en-US" altLang="zh-CN" sz="2800" b="1">
                <a:latin typeface="宋体" panose="02010600030101010101" pitchFamily="2" charset="-122"/>
              </a:rPr>
              <a:t>LNG50L</a:t>
            </a:r>
            <a:r>
              <a:rPr lang="zh-CN" altLang="en-US" sz="2800" b="1" dirty="0">
                <a:latin typeface="宋体" panose="02010600030101010101" pitchFamily="2" charset="-122"/>
              </a:rPr>
              <a:t>，则每</a:t>
            </a:r>
            <a:r>
              <a:rPr lang="en-US" altLang="zh-CN" sz="2800" b="1">
                <a:latin typeface="宋体" panose="02010600030101010101" pitchFamily="2" charset="-122"/>
              </a:rPr>
              <a:t>100</a:t>
            </a:r>
            <a:r>
              <a:rPr lang="zh-CN" altLang="en-US" sz="2800" b="1" dirty="0">
                <a:latin typeface="宋体" panose="02010600030101010101" pitchFamily="2" charset="-122"/>
              </a:rPr>
              <a:t>公里可省</a:t>
            </a:r>
            <a:r>
              <a:rPr lang="en-US" altLang="zh-CN" sz="2800" b="1">
                <a:latin typeface="宋体" panose="02010600030101010101" pitchFamily="2" charset="-122"/>
              </a:rPr>
              <a:t>65</a:t>
            </a:r>
            <a:r>
              <a:rPr lang="zh-CN" altLang="en-US" sz="2800" b="1" dirty="0">
                <a:latin typeface="宋体" panose="02010600030101010101" pitchFamily="2" charset="-122"/>
              </a:rPr>
              <a:t>元。</a:t>
            </a:r>
            <a:r>
              <a:rPr lang="en-US" altLang="zh-CN" sz="2800" b="1">
                <a:latin typeface="宋体" panose="02010600030101010101" pitchFamily="2" charset="-122"/>
              </a:rPr>
              <a:t>1</a:t>
            </a:r>
            <a:r>
              <a:rPr lang="zh-CN" altLang="en-US" sz="2800" b="1" dirty="0">
                <a:latin typeface="宋体" panose="02010600030101010101" pitchFamily="2" charset="-122"/>
              </a:rPr>
              <a:t>万公里可节省</a:t>
            </a:r>
            <a:r>
              <a:rPr lang="en-US" altLang="zh-CN" sz="2800" b="1">
                <a:latin typeface="宋体" panose="02010600030101010101" pitchFamily="2" charset="-122"/>
              </a:rPr>
              <a:t>6500</a:t>
            </a:r>
            <a:r>
              <a:rPr lang="zh-CN" altLang="en-US" sz="2800" b="1" dirty="0">
                <a:latin typeface="宋体" panose="02010600030101010101" pitchFamily="2" charset="-122"/>
              </a:rPr>
              <a:t>元。</a:t>
            </a:r>
            <a:r>
              <a:rPr lang="en-US" altLang="zh-CN" sz="2800" b="1">
                <a:latin typeface="宋体" panose="02010600030101010101" pitchFamily="2" charset="-122"/>
              </a:rPr>
              <a:t>10</a:t>
            </a:r>
            <a:r>
              <a:rPr lang="zh-CN" altLang="en-US" sz="2800" b="1" dirty="0">
                <a:latin typeface="宋体" panose="02010600030101010101" pitchFamily="2" charset="-122"/>
              </a:rPr>
              <a:t>万公里可节省</a:t>
            </a:r>
            <a:r>
              <a:rPr lang="en-US" altLang="zh-CN" sz="2800" b="1">
                <a:latin typeface="宋体" panose="02010600030101010101" pitchFamily="2" charset="-122"/>
              </a:rPr>
              <a:t>6.5</a:t>
            </a:r>
            <a:r>
              <a:rPr lang="zh-CN" altLang="en-US" sz="2800" b="1" dirty="0">
                <a:latin typeface="宋体" panose="02010600030101010101" pitchFamily="2" charset="-122"/>
              </a:rPr>
              <a:t>万；大约一年半可收回投资。若</a:t>
            </a:r>
            <a:r>
              <a:rPr lang="en-US" altLang="zh-CN" sz="2800" b="1">
                <a:latin typeface="宋体" panose="02010600030101010101" pitchFamily="2" charset="-122"/>
              </a:rPr>
              <a:t>LNG</a:t>
            </a:r>
            <a:r>
              <a:rPr lang="zh-CN" altLang="en-US" sz="2800" b="1" dirty="0">
                <a:latin typeface="宋体" panose="02010600030101010101" pitchFamily="2" charset="-122"/>
              </a:rPr>
              <a:t>单价为</a:t>
            </a:r>
            <a:r>
              <a:rPr lang="en-US" altLang="zh-CN" sz="2800" b="1">
                <a:latin typeface="宋体" panose="02010600030101010101" pitchFamily="2" charset="-122"/>
              </a:rPr>
              <a:t>3</a:t>
            </a:r>
            <a:r>
              <a:rPr lang="zh-CN" altLang="en-US" sz="2800" b="1" dirty="0">
                <a:latin typeface="宋体" panose="02010600030101010101" pitchFamily="2" charset="-122"/>
              </a:rPr>
              <a:t>元</a:t>
            </a:r>
            <a:r>
              <a:rPr lang="en-US" altLang="zh-CN" sz="2800" b="1">
                <a:latin typeface="宋体" panose="02010600030101010101" pitchFamily="2" charset="-122"/>
              </a:rPr>
              <a:t>/L;</a:t>
            </a:r>
            <a:r>
              <a:rPr lang="zh-CN" altLang="en-US" sz="2800" b="1" dirty="0">
                <a:latin typeface="宋体" panose="02010600030101010101" pitchFamily="2" charset="-122"/>
              </a:rPr>
              <a:t>则</a:t>
            </a:r>
            <a:r>
              <a:rPr lang="en-US" altLang="zh-CN" sz="2800" b="1">
                <a:latin typeface="宋体" panose="02010600030101010101" pitchFamily="2" charset="-122"/>
              </a:rPr>
              <a:t>10</a:t>
            </a:r>
            <a:r>
              <a:rPr lang="zh-CN" altLang="en-US" sz="2800" b="1" dirty="0">
                <a:latin typeface="宋体" panose="02010600030101010101" pitchFamily="2" charset="-122"/>
              </a:rPr>
              <a:t>万公里可节省</a:t>
            </a:r>
            <a:r>
              <a:rPr lang="en-US" altLang="zh-CN" sz="2800" b="1">
                <a:latin typeface="宋体" panose="02010600030101010101" pitchFamily="2" charset="-122"/>
              </a:rPr>
              <a:t>9</a:t>
            </a:r>
            <a:r>
              <a:rPr lang="zh-CN" altLang="en-US" sz="2800" b="1" dirty="0">
                <a:latin typeface="宋体" panose="02010600030101010101" pitchFamily="2" charset="-122"/>
              </a:rPr>
              <a:t>万元；约一年收回投资。</a:t>
            </a:r>
            <a:r>
              <a:rPr lang="zh-CN" altLang="en-US" sz="2800" dirty="0">
                <a:latin typeface="宋体" panose="02010600030101010101" pitchFamily="2" charset="-122"/>
              </a:rPr>
              <a:t> </a:t>
            </a:r>
            <a:endParaRPr lang="zh-CN" altLang="en-US" sz="2800" dirty="0">
              <a:latin typeface="宋体" panose="02010600030101010101" pitchFamily="2" charset="-122"/>
            </a:endParaRPr>
          </a:p>
          <a:p>
            <a:pPr eaLnBrk="1" hangingPunct="1"/>
            <a:r>
              <a:rPr lang="zh-CN" altLang="en-US" sz="2800" b="1" dirty="0">
                <a:latin typeface="宋体" panose="02010600030101010101" pitchFamily="2" charset="-122"/>
              </a:rPr>
              <a:t>特别值得一提的是</a:t>
            </a:r>
            <a:r>
              <a:rPr lang="zh-CN" altLang="en-US" b="1" dirty="0">
                <a:solidFill>
                  <a:srgbClr val="FF0000"/>
                </a:solidFill>
                <a:latin typeface="宋体" panose="02010600030101010101" pitchFamily="2" charset="-122"/>
              </a:rPr>
              <a:t>西安</a:t>
            </a:r>
            <a:r>
              <a:rPr lang="zh-CN" altLang="en-US" sz="2800" b="1" dirty="0">
                <a:latin typeface="宋体" panose="02010600030101010101" pitchFamily="2" charset="-122"/>
              </a:rPr>
              <a:t>，</a:t>
            </a:r>
            <a:r>
              <a:rPr lang="en-US" altLang="zh-CN" sz="2800" b="1">
                <a:latin typeface="宋体" panose="02010600030101010101" pitchFamily="2" charset="-122"/>
              </a:rPr>
              <a:t>3</a:t>
            </a:r>
            <a:r>
              <a:rPr lang="zh-CN" altLang="en-US" sz="2800" b="1" dirty="0">
                <a:latin typeface="宋体" panose="02010600030101010101" pitchFamily="2" charset="-122"/>
              </a:rPr>
              <a:t>月</a:t>
            </a:r>
            <a:r>
              <a:rPr lang="en-US" altLang="zh-CN" sz="2800" b="1">
                <a:latin typeface="宋体" panose="02010600030101010101" pitchFamily="2" charset="-122"/>
              </a:rPr>
              <a:t>1</a:t>
            </a:r>
            <a:r>
              <a:rPr lang="zh-CN" altLang="en-US" sz="2800" b="1" dirty="0">
                <a:latin typeface="宋体" panose="02010600030101010101" pitchFamily="2" charset="-122"/>
              </a:rPr>
              <a:t>日的</a:t>
            </a:r>
            <a:r>
              <a:rPr lang="en-US" altLang="zh-CN" sz="2800" b="1">
                <a:latin typeface="宋体" panose="02010600030101010101" pitchFamily="2" charset="-122"/>
              </a:rPr>
              <a:t>LNG</a:t>
            </a:r>
            <a:r>
              <a:rPr lang="zh-CN" altLang="en-US" sz="2800" b="1" dirty="0">
                <a:latin typeface="宋体" panose="02010600030101010101" pitchFamily="2" charset="-122"/>
              </a:rPr>
              <a:t>零售价仅</a:t>
            </a:r>
            <a:r>
              <a:rPr lang="en-US" altLang="zh-CN" sz="2800" b="1">
                <a:solidFill>
                  <a:srgbClr val="FF0000"/>
                </a:solidFill>
                <a:latin typeface="宋体" panose="02010600030101010101" pitchFamily="2" charset="-122"/>
              </a:rPr>
              <a:t>3.2</a:t>
            </a:r>
            <a:r>
              <a:rPr lang="zh-CN" altLang="en-US" sz="2800" b="1" dirty="0">
                <a:latin typeface="宋体" panose="02010600030101010101" pitchFamily="2" charset="-122"/>
              </a:rPr>
              <a:t>元</a:t>
            </a:r>
            <a:r>
              <a:rPr lang="en-US" altLang="zh-CN" sz="2800" b="1">
                <a:latin typeface="宋体" panose="02010600030101010101" pitchFamily="2" charset="-122"/>
              </a:rPr>
              <a:t>/kg</a:t>
            </a:r>
            <a:r>
              <a:rPr lang="zh-CN" altLang="en-US" sz="2800" b="1" dirty="0">
                <a:latin typeface="宋体" panose="02010600030101010101" pitchFamily="2" charset="-122"/>
              </a:rPr>
              <a:t>，约合</a:t>
            </a:r>
            <a:r>
              <a:rPr lang="en-US" altLang="zh-CN" sz="2800" b="1">
                <a:solidFill>
                  <a:srgbClr val="FF0000"/>
                </a:solidFill>
                <a:latin typeface="宋体" panose="02010600030101010101" pitchFamily="2" charset="-122"/>
              </a:rPr>
              <a:t>2.3</a:t>
            </a:r>
            <a:r>
              <a:rPr lang="zh-CN" altLang="en-US" sz="2800" b="1" dirty="0">
                <a:latin typeface="宋体" panose="02010600030101010101" pitchFamily="2" charset="-122"/>
              </a:rPr>
              <a:t>元</a:t>
            </a:r>
            <a:r>
              <a:rPr lang="en-US" altLang="zh-CN" sz="2800" b="1">
                <a:latin typeface="宋体" panose="02010600030101010101" pitchFamily="2" charset="-122"/>
              </a:rPr>
              <a:t>/L</a:t>
            </a:r>
            <a:r>
              <a:rPr lang="zh-CN" altLang="en-US" sz="2800" b="1" dirty="0">
                <a:latin typeface="宋体" panose="02010600030101010101" pitchFamily="2" charset="-122"/>
              </a:rPr>
              <a:t>，</a:t>
            </a:r>
            <a:r>
              <a:rPr lang="zh-CN" altLang="en-US" sz="2800" b="1" dirty="0">
                <a:solidFill>
                  <a:schemeClr val="tx2"/>
                </a:solidFill>
                <a:latin typeface="宋体" panose="02010600030101010101" pitchFamily="2" charset="-122"/>
              </a:rPr>
              <a:t>则</a:t>
            </a:r>
            <a:r>
              <a:rPr lang="en-US" altLang="zh-CN" sz="2800" b="1">
                <a:solidFill>
                  <a:schemeClr val="tx2"/>
                </a:solidFill>
                <a:latin typeface="宋体" panose="02010600030101010101" pitchFamily="2" charset="-122"/>
              </a:rPr>
              <a:t>10</a:t>
            </a:r>
            <a:r>
              <a:rPr lang="zh-CN" altLang="en-US" sz="2800" b="1" dirty="0">
                <a:solidFill>
                  <a:schemeClr val="tx2"/>
                </a:solidFill>
                <a:latin typeface="宋体" panose="02010600030101010101" pitchFamily="2" charset="-122"/>
              </a:rPr>
              <a:t>万公里可节省</a:t>
            </a:r>
            <a:r>
              <a:rPr lang="en-US" altLang="zh-CN" sz="2800" b="1">
                <a:solidFill>
                  <a:schemeClr val="tx2"/>
                </a:solidFill>
                <a:latin typeface="宋体" panose="02010600030101010101" pitchFamily="2" charset="-122"/>
              </a:rPr>
              <a:t>2.5</a:t>
            </a:r>
            <a:r>
              <a:rPr lang="zh-CN" altLang="en-US" sz="2800" b="1" dirty="0">
                <a:solidFill>
                  <a:schemeClr val="tx2"/>
                </a:solidFill>
                <a:latin typeface="宋体" panose="02010600030101010101" pitchFamily="2" charset="-122"/>
              </a:rPr>
              <a:t>万元，即只需</a:t>
            </a:r>
            <a:r>
              <a:rPr lang="en-US" altLang="zh-CN" sz="2800" b="1">
                <a:solidFill>
                  <a:schemeClr val="tx2"/>
                </a:solidFill>
                <a:latin typeface="宋体" panose="02010600030101010101" pitchFamily="2" charset="-122"/>
              </a:rPr>
              <a:t>8-10</a:t>
            </a:r>
            <a:r>
              <a:rPr lang="zh-CN" altLang="en-US" sz="2800" b="1" dirty="0">
                <a:solidFill>
                  <a:schemeClr val="tx2"/>
                </a:solidFill>
                <a:latin typeface="宋体" panose="02010600030101010101" pitchFamily="2" charset="-122"/>
              </a:rPr>
              <a:t>个月可收购车投资。</a:t>
            </a:r>
            <a:r>
              <a:rPr lang="zh-CN" altLang="en-US" sz="2800" dirty="0">
                <a:solidFill>
                  <a:schemeClr val="tx2"/>
                </a:solidFill>
                <a:latin typeface="宋体" panose="02010600030101010101" pitchFamily="2" charset="-122"/>
              </a:rPr>
              <a:t> </a:t>
            </a:r>
            <a:endParaRPr lang="zh-CN" altLang="en-US" sz="2800" dirty="0">
              <a:solidFill>
                <a:schemeClr val="tx2"/>
              </a:solidFill>
              <a:latin typeface="宋体" panose="02010600030101010101" pitchFamily="2" charset="-122"/>
            </a:endParaRPr>
          </a:p>
        </p:txBody>
      </p:sp>
      <p:sp>
        <p:nvSpPr>
          <p:cNvPr id="27650" name="Rectangle 4"/>
          <p:cNvSpPr>
            <a:spLocks noGrp="1"/>
          </p:cNvSpPr>
          <p:nvPr>
            <p:ph type="title"/>
          </p:nvPr>
        </p:nvSpPr>
        <p:spPr>
          <a:xfrm>
            <a:off x="0" y="0"/>
            <a:ext cx="9144000" cy="1417638"/>
          </a:xfrm>
          <a:ln/>
        </p:spPr>
        <p:txBody>
          <a:bodyPr vert="horz" wrap="square" lIns="91440" tIns="45720" rIns="91440" bIns="45720" anchor="ctr"/>
          <a:p>
            <a:pPr eaLnBrk="1" hangingPunct="1"/>
            <a:r>
              <a:rPr lang="en-US" altLang="zh-CN" b="1">
                <a:solidFill>
                  <a:srgbClr val="C00000"/>
                </a:solidFill>
                <a:latin typeface="微软雅黑" panose="020B0503020204020204" pitchFamily="34" charset="-122"/>
                <a:ea typeface="微软雅黑" panose="020B0503020204020204" pitchFamily="34" charset="-122"/>
              </a:rPr>
              <a:t>5</a:t>
            </a:r>
            <a:r>
              <a:rPr lang="zh-CN" altLang="en-US" b="1" dirty="0">
                <a:solidFill>
                  <a:srgbClr val="C00000"/>
                </a:solidFill>
                <a:latin typeface="微软雅黑" panose="020B0503020204020204" pitchFamily="34" charset="-122"/>
                <a:ea typeface="微软雅黑" panose="020B0503020204020204" pitchFamily="34" charset="-122"/>
              </a:rPr>
              <a:t>、购买</a:t>
            </a:r>
            <a:r>
              <a:rPr lang="en-US" altLang="zh-CN" b="1">
                <a:solidFill>
                  <a:srgbClr val="C00000"/>
                </a:solidFill>
                <a:latin typeface="微软雅黑" panose="020B0503020204020204" pitchFamily="34" charset="-122"/>
                <a:ea typeface="微软雅黑" panose="020B0503020204020204" pitchFamily="34" charset="-122"/>
              </a:rPr>
              <a:t>LNG</a:t>
            </a:r>
            <a:r>
              <a:rPr lang="zh-CN" altLang="en-US" b="1" dirty="0">
                <a:solidFill>
                  <a:srgbClr val="C00000"/>
                </a:solidFill>
                <a:latin typeface="微软雅黑" panose="020B0503020204020204" pitchFamily="34" charset="-122"/>
                <a:ea typeface="微软雅黑" panose="020B0503020204020204" pitchFamily="34" charset="-122"/>
              </a:rPr>
              <a:t>重卡的回报率</a:t>
            </a:r>
            <a:r>
              <a:rPr lang="zh-CN" altLang="en-US"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2"/>
          <p:cNvSpPr>
            <a:spLocks noGrp="1"/>
          </p:cNvSpPr>
          <p:nvPr>
            <p:ph type="title"/>
          </p:nvPr>
        </p:nvSpPr>
        <p:spPr>
          <a:xfrm>
            <a:off x="0" y="0"/>
            <a:ext cx="9144000" cy="981075"/>
          </a:xfrm>
          <a:ln/>
        </p:spPr>
        <p:txBody>
          <a:bodyPr vert="horz" wrap="square" lIns="91440" tIns="45720" rIns="91440" bIns="45720" anchor="ctr"/>
          <a:p>
            <a:pPr eaLnBrk="1" hangingPunct="1"/>
            <a:r>
              <a:rPr lang="en-US" altLang="zh-CN" b="1">
                <a:solidFill>
                  <a:srgbClr val="C00000"/>
                </a:solidFill>
                <a:latin typeface="微软雅黑" panose="020B0503020204020204" pitchFamily="34" charset="-122"/>
                <a:ea typeface="微软雅黑" panose="020B0503020204020204" pitchFamily="34" charset="-122"/>
              </a:rPr>
              <a:t>6</a:t>
            </a:r>
            <a:r>
              <a:rPr lang="zh-CN" altLang="en-US" b="1" dirty="0">
                <a:solidFill>
                  <a:srgbClr val="C00000"/>
                </a:solidFill>
                <a:latin typeface="微软雅黑" panose="020B0503020204020204" pitchFamily="34" charset="-122"/>
                <a:ea typeface="微软雅黑" panose="020B0503020204020204" pitchFamily="34" charset="-122"/>
              </a:rPr>
              <a:t>、政策支持方面</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8674" name="Rectangle 3"/>
          <p:cNvSpPr>
            <a:spLocks noGrp="1"/>
          </p:cNvSpPr>
          <p:nvPr>
            <p:ph idx="1"/>
          </p:nvPr>
        </p:nvSpPr>
        <p:spPr>
          <a:xfrm>
            <a:off x="0" y="1196975"/>
            <a:ext cx="9144000" cy="5661025"/>
          </a:xfrm>
          <a:ln/>
        </p:spPr>
        <p:txBody>
          <a:bodyPr vert="horz" wrap="square" lIns="91440" tIns="45720" rIns="91440" bIns="45720" anchor="t"/>
          <a:p>
            <a:pPr eaLnBrk="1" hangingPunct="1">
              <a:lnSpc>
                <a:spcPct val="80000"/>
              </a:lnSpc>
            </a:pPr>
            <a:r>
              <a:rPr lang="zh-CN" altLang="en-US" sz="2000" b="1" dirty="0"/>
              <a:t>今年</a:t>
            </a:r>
            <a:r>
              <a:rPr lang="en-US" altLang="zh-CN" sz="2000" b="1"/>
              <a:t>《</a:t>
            </a:r>
            <a:r>
              <a:rPr lang="zh-CN" altLang="en-US" sz="2000" b="1" dirty="0"/>
              <a:t>政府工作报告</a:t>
            </a:r>
            <a:r>
              <a:rPr lang="en-US" altLang="zh-CN" sz="2000" b="1"/>
              <a:t>》</a:t>
            </a:r>
            <a:r>
              <a:rPr lang="zh-CN" altLang="en-US" sz="2000" b="1" dirty="0"/>
              <a:t>中提及</a:t>
            </a:r>
            <a:r>
              <a:rPr lang="zh-CN" altLang="en-US" sz="2000" b="1" dirty="0">
                <a:solidFill>
                  <a:srgbClr val="FF0000"/>
                </a:solidFill>
              </a:rPr>
              <a:t>“鼓励使用清洁能源汽车”。</a:t>
            </a:r>
            <a:endParaRPr lang="zh-CN" altLang="en-US" sz="2000" b="1" dirty="0">
              <a:solidFill>
                <a:srgbClr val="FF0000"/>
              </a:solidFill>
            </a:endParaRPr>
          </a:p>
          <a:p>
            <a:pPr eaLnBrk="1" hangingPunct="1">
              <a:lnSpc>
                <a:spcPct val="80000"/>
              </a:lnSpc>
            </a:pPr>
            <a:r>
              <a:rPr lang="en-US" altLang="zh-CN" sz="2000" b="1"/>
              <a:t>《</a:t>
            </a:r>
            <a:r>
              <a:rPr lang="zh-CN" altLang="en-US" sz="2000" b="1" dirty="0"/>
              <a:t>能源发展战略行动计划（</a:t>
            </a:r>
            <a:r>
              <a:rPr lang="en-US" altLang="zh-CN" sz="2000" b="1"/>
              <a:t>2014-2020</a:t>
            </a:r>
            <a:r>
              <a:rPr lang="zh-CN" altLang="en-US" sz="2000" b="1" dirty="0"/>
              <a:t>）</a:t>
            </a:r>
            <a:r>
              <a:rPr lang="en-US" altLang="zh-CN" sz="2000" b="1"/>
              <a:t>》</a:t>
            </a:r>
            <a:r>
              <a:rPr lang="zh-CN" altLang="en-US" sz="2000" b="1" dirty="0"/>
              <a:t>国办发</a:t>
            </a:r>
            <a:r>
              <a:rPr lang="en-US" altLang="zh-CN" sz="2000" b="1"/>
              <a:t>【2014】31</a:t>
            </a:r>
            <a:r>
              <a:rPr lang="zh-CN" altLang="en-US" sz="2000" b="1" dirty="0"/>
              <a:t>号稳步发展天然气交通运输。结合国家天然气规划布局，制定天然气交通发展中长期规划，加快天然气加气站设施建设，以城市出租车、公交车为重点，积极有序发展液化天然气汽车和压缩天然气汽车，稳妥发展天然气家庭轿车城际客车、重型卡车和轮船。</a:t>
            </a:r>
            <a:endParaRPr lang="zh-CN" altLang="en-US" sz="2000" b="1" dirty="0"/>
          </a:p>
          <a:p>
            <a:pPr eaLnBrk="1" hangingPunct="1">
              <a:lnSpc>
                <a:spcPct val="80000"/>
              </a:lnSpc>
            </a:pPr>
            <a:r>
              <a:rPr lang="en-US" altLang="zh-CN" sz="2000" b="1"/>
              <a:t>《</a:t>
            </a:r>
            <a:r>
              <a:rPr lang="zh-CN" altLang="en-US" sz="2000" b="1" dirty="0"/>
              <a:t>节能与新能源汽车技术战略图</a:t>
            </a:r>
            <a:r>
              <a:rPr lang="en-US" altLang="zh-CN" sz="2000" b="1"/>
              <a:t>》</a:t>
            </a:r>
            <a:r>
              <a:rPr lang="zh-CN" altLang="en-US" sz="2000" b="1" dirty="0"/>
              <a:t>（</a:t>
            </a:r>
            <a:r>
              <a:rPr lang="en-US" altLang="zh-CN" sz="2000" b="1"/>
              <a:t>2016.10.26</a:t>
            </a:r>
            <a:r>
              <a:rPr lang="zh-CN" altLang="en-US" sz="2000" b="1" dirty="0"/>
              <a:t>）节能汽车以</a:t>
            </a:r>
            <a:r>
              <a:rPr lang="zh-CN" altLang="en-US" sz="2000" b="1" dirty="0">
                <a:solidFill>
                  <a:srgbClr val="FF0000"/>
                </a:solidFill>
              </a:rPr>
              <a:t>天然气</a:t>
            </a:r>
            <a:r>
              <a:rPr lang="zh-CN" altLang="en-US" sz="2000" b="1" dirty="0"/>
              <a:t>为主。</a:t>
            </a:r>
            <a:endParaRPr lang="zh-CN" altLang="en-US" sz="2000" b="1" dirty="0"/>
          </a:p>
          <a:p>
            <a:pPr eaLnBrk="1" hangingPunct="1">
              <a:lnSpc>
                <a:spcPct val="80000"/>
              </a:lnSpc>
            </a:pPr>
            <a:r>
              <a:rPr lang="en-US" altLang="zh-CN" sz="2000" b="1"/>
              <a:t>《</a:t>
            </a:r>
            <a:r>
              <a:rPr lang="zh-CN" altLang="en-US" sz="2000" b="1" dirty="0"/>
              <a:t>关于加快推进天然气利用的意见</a:t>
            </a:r>
            <a:r>
              <a:rPr lang="en-US" altLang="zh-CN" sz="2000" b="1"/>
              <a:t>》</a:t>
            </a:r>
            <a:r>
              <a:rPr lang="zh-CN" altLang="en-US" sz="2000" b="1" dirty="0"/>
              <a:t>（</a:t>
            </a:r>
            <a:r>
              <a:rPr lang="en-US" altLang="zh-CN" sz="2000" b="1"/>
              <a:t>2016.11</a:t>
            </a:r>
            <a:r>
              <a:rPr lang="zh-CN" altLang="en-US" sz="2000" b="1" dirty="0"/>
              <a:t>月底）主体能源。</a:t>
            </a:r>
            <a:endParaRPr lang="zh-CN" altLang="en-US" sz="2000" b="1" dirty="0"/>
          </a:p>
          <a:p>
            <a:pPr eaLnBrk="1" hangingPunct="1">
              <a:lnSpc>
                <a:spcPct val="80000"/>
              </a:lnSpc>
            </a:pPr>
            <a:r>
              <a:rPr lang="zh-CN" altLang="en-US" sz="2000" b="1" dirty="0">
                <a:solidFill>
                  <a:schemeClr val="folHlink"/>
                </a:solidFill>
              </a:rPr>
              <a:t>国家财政部网站</a:t>
            </a:r>
            <a:r>
              <a:rPr lang="en-US" altLang="zh-CN" sz="2000" b="1">
                <a:solidFill>
                  <a:schemeClr val="folHlink"/>
                </a:solidFill>
              </a:rPr>
              <a:t>2016</a:t>
            </a:r>
            <a:r>
              <a:rPr lang="zh-CN" altLang="en-US" sz="2000" b="1" dirty="0">
                <a:solidFill>
                  <a:schemeClr val="folHlink"/>
                </a:solidFill>
              </a:rPr>
              <a:t>年</a:t>
            </a:r>
            <a:r>
              <a:rPr lang="en-US" altLang="zh-CN" sz="2000" b="1">
                <a:solidFill>
                  <a:schemeClr val="folHlink"/>
                </a:solidFill>
              </a:rPr>
              <a:t>12</a:t>
            </a:r>
            <a:r>
              <a:rPr lang="zh-CN" altLang="en-US" sz="2000" b="1" dirty="0">
                <a:solidFill>
                  <a:schemeClr val="folHlink"/>
                </a:solidFill>
              </a:rPr>
              <a:t>月</a:t>
            </a:r>
            <a:r>
              <a:rPr lang="en-US" altLang="zh-CN" sz="2000" b="1">
                <a:solidFill>
                  <a:schemeClr val="folHlink"/>
                </a:solidFill>
              </a:rPr>
              <a:t>26</a:t>
            </a:r>
            <a:r>
              <a:rPr lang="zh-CN" altLang="en-US" sz="2000" b="1" dirty="0">
                <a:solidFill>
                  <a:schemeClr val="folHlink"/>
                </a:solidFill>
              </a:rPr>
              <a:t>日发布“关于提高我国天然气能源消费占比，重抓天然气消费市场振兴建议的答复”：</a:t>
            </a:r>
            <a:endParaRPr lang="zh-CN" altLang="en-US" sz="2000" b="1" dirty="0">
              <a:solidFill>
                <a:schemeClr val="folHlink"/>
              </a:solidFill>
            </a:endParaRPr>
          </a:p>
          <a:p>
            <a:pPr eaLnBrk="1" hangingPunct="1">
              <a:lnSpc>
                <a:spcPct val="80000"/>
              </a:lnSpc>
            </a:pPr>
            <a:r>
              <a:rPr lang="zh-CN" altLang="en-US" sz="2000" b="1" dirty="0">
                <a:solidFill>
                  <a:srgbClr val="FF0000"/>
                </a:solidFill>
              </a:rPr>
              <a:t>（</a:t>
            </a:r>
            <a:r>
              <a:rPr lang="en-US" altLang="zh-CN" sz="2000" b="1">
                <a:solidFill>
                  <a:srgbClr val="FF0000"/>
                </a:solidFill>
              </a:rPr>
              <a:t>1</a:t>
            </a:r>
            <a:r>
              <a:rPr lang="zh-CN" altLang="en-US" sz="2000" b="1" dirty="0">
                <a:solidFill>
                  <a:srgbClr val="FF0000"/>
                </a:solidFill>
              </a:rPr>
              <a:t>）财政部将进一步研究扩大政府绿色采购范围，将符合需求的</a:t>
            </a:r>
            <a:r>
              <a:rPr lang="en-US" altLang="zh-CN" sz="2000" b="1">
                <a:solidFill>
                  <a:srgbClr val="FF0000"/>
                </a:solidFill>
              </a:rPr>
              <a:t>CNG</a:t>
            </a:r>
            <a:r>
              <a:rPr lang="zh-CN" altLang="en-US" sz="2000" b="1" dirty="0">
                <a:solidFill>
                  <a:srgbClr val="FF0000"/>
                </a:solidFill>
              </a:rPr>
              <a:t>、</a:t>
            </a:r>
            <a:r>
              <a:rPr lang="en-US" altLang="zh-CN" sz="2000" b="1">
                <a:solidFill>
                  <a:srgbClr val="FF0000"/>
                </a:solidFill>
              </a:rPr>
              <a:t>LNG</a:t>
            </a:r>
            <a:r>
              <a:rPr lang="zh-CN" altLang="en-US" sz="2000" b="1" dirty="0">
                <a:solidFill>
                  <a:srgbClr val="FF0000"/>
                </a:solidFill>
              </a:rPr>
              <a:t>汽车等天然气清洁能源汽车产品纳入政府绿色采购范围。</a:t>
            </a:r>
            <a:endParaRPr lang="zh-CN" altLang="en-US" sz="2000" b="1" dirty="0">
              <a:solidFill>
                <a:srgbClr val="FF0000"/>
              </a:solidFill>
            </a:endParaRPr>
          </a:p>
          <a:p>
            <a:pPr eaLnBrk="1" hangingPunct="1">
              <a:lnSpc>
                <a:spcPct val="80000"/>
              </a:lnSpc>
            </a:pPr>
            <a:r>
              <a:rPr lang="zh-CN" altLang="en-US" sz="2000" b="1" dirty="0">
                <a:solidFill>
                  <a:srgbClr val="FF0000"/>
                </a:solidFill>
              </a:rPr>
              <a:t>（</a:t>
            </a:r>
            <a:r>
              <a:rPr lang="en-US" altLang="zh-CN" sz="2000" b="1">
                <a:solidFill>
                  <a:srgbClr val="FF0000"/>
                </a:solidFill>
              </a:rPr>
              <a:t>2</a:t>
            </a:r>
            <a:r>
              <a:rPr lang="zh-CN" altLang="en-US" sz="2000" b="1" dirty="0">
                <a:solidFill>
                  <a:srgbClr val="FF0000"/>
                </a:solidFill>
              </a:rPr>
              <a:t>）财政部大力支持</a:t>
            </a:r>
            <a:r>
              <a:rPr lang="en-US" altLang="zh-CN" sz="2000" b="1">
                <a:solidFill>
                  <a:srgbClr val="FF0000"/>
                </a:solidFill>
              </a:rPr>
              <a:t>LNG</a:t>
            </a:r>
            <a:r>
              <a:rPr lang="zh-CN" altLang="en-US" sz="2000" b="1" dirty="0">
                <a:solidFill>
                  <a:srgbClr val="FF0000"/>
                </a:solidFill>
              </a:rPr>
              <a:t>汽车的发展，可以安排资金支持</a:t>
            </a:r>
            <a:r>
              <a:rPr lang="en-US" altLang="zh-CN" sz="2000" b="1">
                <a:solidFill>
                  <a:srgbClr val="FF0000"/>
                </a:solidFill>
              </a:rPr>
              <a:t>LNG</a:t>
            </a:r>
            <a:r>
              <a:rPr lang="zh-CN" altLang="en-US" sz="2000" b="1" dirty="0">
                <a:solidFill>
                  <a:srgbClr val="FF0000"/>
                </a:solidFill>
              </a:rPr>
              <a:t>车辆推广应用。对于</a:t>
            </a:r>
            <a:r>
              <a:rPr lang="en-US" altLang="zh-CN" sz="2000" b="1">
                <a:solidFill>
                  <a:srgbClr val="FF0000"/>
                </a:solidFill>
              </a:rPr>
              <a:t>LNG</a:t>
            </a:r>
            <a:r>
              <a:rPr lang="zh-CN" altLang="en-US" sz="2000" b="1" dirty="0">
                <a:solidFill>
                  <a:srgbClr val="FF0000"/>
                </a:solidFill>
              </a:rPr>
              <a:t>汽车给予积极优惠支持，对符合条件的燃用天然气的重型商用车等节约能源汽车、减半征收车船税。</a:t>
            </a:r>
            <a:r>
              <a:rPr lang="zh-CN" altLang="en-US" sz="2000" dirty="0"/>
              <a:t> </a:t>
            </a:r>
            <a:endParaRPr lang="zh-CN" altLang="en-US" sz="2000" dirty="0"/>
          </a:p>
        </p:txBody>
      </p:sp>
      <p:pic>
        <p:nvPicPr>
          <p:cNvPr id="28675" name="Picture 4"/>
          <p:cNvPicPr>
            <a:picLocks noChangeAspect="1"/>
          </p:cNvPicPr>
          <p:nvPr/>
        </p:nvPicPr>
        <p:blipFill>
          <a:blip r:embed="rId1"/>
          <a:stretch>
            <a:fillRect/>
          </a:stretch>
        </p:blipFill>
        <p:spPr>
          <a:xfrm>
            <a:off x="0" y="5373688"/>
            <a:ext cx="9144000" cy="1484312"/>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type="title"/>
          </p:nvPr>
        </p:nvSpPr>
        <p:spPr>
          <a:xfrm>
            <a:off x="0" y="0"/>
            <a:ext cx="9144000" cy="1417638"/>
          </a:xfrm>
          <a:ln/>
        </p:spPr>
        <p:txBody>
          <a:bodyPr vert="horz" wrap="square" lIns="91440" tIns="45720" rIns="91440" bIns="45720" anchor="ctr"/>
          <a:p>
            <a:pPr eaLnBrk="1" hangingPunct="1"/>
            <a:r>
              <a:rPr lang="en-US" altLang="zh-CN" sz="4000" b="1">
                <a:solidFill>
                  <a:srgbClr val="C00000"/>
                </a:solidFill>
                <a:latin typeface="微软雅黑" panose="020B0503020204020204" pitchFamily="34" charset="-122"/>
                <a:ea typeface="微软雅黑" panose="020B0503020204020204" pitchFamily="34" charset="-122"/>
              </a:rPr>
              <a:t>7</a:t>
            </a:r>
            <a:r>
              <a:rPr lang="zh-CN" altLang="en-US" sz="4000" b="1" dirty="0">
                <a:solidFill>
                  <a:srgbClr val="C00000"/>
                </a:solidFill>
                <a:latin typeface="微软雅黑" panose="020B0503020204020204" pitchFamily="34" charset="-122"/>
                <a:ea typeface="微软雅黑" panose="020B0503020204020204" pitchFamily="34" charset="-122"/>
              </a:rPr>
              <a:t>、“油改气”与“煤改气”的同与异</a:t>
            </a:r>
            <a:r>
              <a:rPr lang="zh-CN" altLang="en-US" sz="4000" dirty="0">
                <a:latin typeface="微软雅黑" panose="020B0503020204020204" pitchFamily="34" charset="-122"/>
                <a:ea typeface="微软雅黑" panose="020B0503020204020204" pitchFamily="34" charset="-122"/>
              </a:rPr>
              <a:t> </a:t>
            </a:r>
            <a:endParaRPr lang="zh-CN" altLang="en-US" sz="4000" dirty="0">
              <a:latin typeface="微软雅黑" panose="020B0503020204020204" pitchFamily="34" charset="-122"/>
              <a:ea typeface="微软雅黑" panose="020B0503020204020204" pitchFamily="34" charset="-122"/>
            </a:endParaRPr>
          </a:p>
        </p:txBody>
      </p:sp>
      <p:sp>
        <p:nvSpPr>
          <p:cNvPr id="29698" name="Rectangle 3"/>
          <p:cNvSpPr>
            <a:spLocks noGrp="1"/>
          </p:cNvSpPr>
          <p:nvPr>
            <p:ph idx="1"/>
          </p:nvPr>
        </p:nvSpPr>
        <p:spPr>
          <a:xfrm>
            <a:off x="0" y="1989138"/>
            <a:ext cx="9144000" cy="4868862"/>
          </a:xfrm>
          <a:ln/>
        </p:spPr>
        <p:txBody>
          <a:bodyPr vert="horz" wrap="square" lIns="91440" tIns="45720" rIns="91440" bIns="45720" anchor="t"/>
          <a:p>
            <a:pPr algn="ctr" eaLnBrk="1" hangingPunct="1"/>
            <a:r>
              <a:rPr lang="zh-CN" altLang="en-US" b="1" dirty="0">
                <a:solidFill>
                  <a:schemeClr val="folHlink"/>
                </a:solidFill>
              </a:rPr>
              <a:t>同为治理大气污染的两把利剑</a:t>
            </a:r>
            <a:endParaRPr lang="zh-CN" altLang="en-US" b="1" dirty="0">
              <a:solidFill>
                <a:schemeClr val="folHlink"/>
              </a:solidFill>
            </a:endParaRPr>
          </a:p>
          <a:p>
            <a:pPr algn="ctr" eaLnBrk="1" hangingPunct="1"/>
            <a:r>
              <a:rPr lang="zh-CN" altLang="en-US" sz="3600" b="1" dirty="0">
                <a:solidFill>
                  <a:srgbClr val="C00000"/>
                </a:solidFill>
                <a:latin typeface="微软雅黑" panose="020B0503020204020204" pitchFamily="34" charset="-122"/>
              </a:rPr>
              <a:t>不同之处在于</a:t>
            </a:r>
            <a:endParaRPr lang="zh-CN" altLang="en-US" sz="3600" b="1" dirty="0">
              <a:solidFill>
                <a:srgbClr val="C00000"/>
              </a:solidFill>
              <a:latin typeface="微软雅黑" panose="020B0503020204020204" pitchFamily="34" charset="-122"/>
            </a:endParaRPr>
          </a:p>
          <a:p>
            <a:pPr algn="ctr" eaLnBrk="1" hangingPunct="1">
              <a:buNone/>
            </a:pPr>
            <a:r>
              <a:rPr lang="zh-CN" altLang="en-US" sz="2800" b="1" dirty="0">
                <a:solidFill>
                  <a:srgbClr val="C00000"/>
                </a:solidFill>
                <a:latin typeface="微软雅黑" panose="020B0503020204020204" pitchFamily="34" charset="-122"/>
                <a:ea typeface="微软雅黑" panose="020B0503020204020204" pitchFamily="34" charset="-122"/>
              </a:rPr>
              <a:t>“煤改气”需要补贴而“油改气”尚有不菲的经济效益。</a:t>
            </a:r>
            <a:endParaRPr lang="zh-CN" altLang="en-US" sz="2800" b="1" dirty="0">
              <a:solidFill>
                <a:srgbClr val="C00000"/>
              </a:solidFill>
              <a:latin typeface="微软雅黑" panose="020B0503020204020204" pitchFamily="34" charset="-122"/>
              <a:ea typeface="微软雅黑" panose="020B0503020204020204" pitchFamily="34" charset="-122"/>
            </a:endParaRPr>
          </a:p>
          <a:p>
            <a:pPr algn="ctr" eaLnBrk="1" hangingPunct="1">
              <a:buNone/>
            </a:pPr>
            <a:endParaRPr lang="zh-CN" altLang="en-US" sz="1400" b="1" dirty="0">
              <a:solidFill>
                <a:srgbClr val="C00000"/>
              </a:solidFill>
              <a:latin typeface="微软雅黑" panose="020B0503020204020204" pitchFamily="34" charset="-122"/>
              <a:ea typeface="微软雅黑" panose="020B0503020204020204" pitchFamily="34" charset="-122"/>
            </a:endParaRPr>
          </a:p>
          <a:p>
            <a:pPr eaLnBrk="1" hangingPunct="1"/>
            <a:r>
              <a:rPr lang="zh-CN" altLang="en-US" b="1" dirty="0">
                <a:solidFill>
                  <a:srgbClr val="CC3300"/>
                </a:solidFill>
              </a:rPr>
              <a:t>锅炉煤改气：改造和使用的均须补贴</a:t>
            </a:r>
            <a:endParaRPr lang="zh-CN" altLang="en-US" b="1" dirty="0">
              <a:solidFill>
                <a:srgbClr val="CC3300"/>
              </a:solidFill>
            </a:endParaRPr>
          </a:p>
          <a:p>
            <a:pPr eaLnBrk="1" hangingPunct="1"/>
            <a:r>
              <a:rPr lang="zh-CN" altLang="en-US" b="1" dirty="0">
                <a:solidFill>
                  <a:srgbClr val="CC3300"/>
                </a:solidFill>
              </a:rPr>
              <a:t>发电煤改气成本为煤电的</a:t>
            </a:r>
            <a:r>
              <a:rPr lang="en-US" altLang="zh-CN" b="1">
                <a:solidFill>
                  <a:srgbClr val="CC3300"/>
                </a:solidFill>
              </a:rPr>
              <a:t>3</a:t>
            </a:r>
            <a:r>
              <a:rPr lang="zh-CN" altLang="en-US" b="1" dirty="0">
                <a:solidFill>
                  <a:srgbClr val="CC3300"/>
                </a:solidFill>
              </a:rPr>
              <a:t>倍</a:t>
            </a:r>
            <a:endParaRPr lang="zh-CN" altLang="en-US" b="1" dirty="0">
              <a:solidFill>
                <a:srgbClr val="CC3300"/>
              </a:solidFill>
            </a:endParaRPr>
          </a:p>
          <a:p>
            <a:pPr eaLnBrk="1" hangingPunct="1"/>
            <a:r>
              <a:rPr lang="zh-CN" altLang="en-US" b="1" dirty="0">
                <a:solidFill>
                  <a:srgbClr val="CC3300"/>
                </a:solidFill>
              </a:rPr>
              <a:t>居民用散煤：改造和使用均领补贴</a:t>
            </a:r>
            <a:r>
              <a:rPr lang="zh-CN" altLang="en-US" dirty="0">
                <a:solidFill>
                  <a:srgbClr val="CC3300"/>
                </a:solidFill>
              </a:rPr>
              <a:t> </a:t>
            </a:r>
            <a:endParaRPr lang="zh-CN" altLang="en-US" dirty="0">
              <a:solidFill>
                <a:srgbClr val="CC33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3"/>
          <p:cNvSpPr>
            <a:spLocks noGrp="1"/>
          </p:cNvSpPr>
          <p:nvPr>
            <p:ph type="ctrTitle"/>
          </p:nvPr>
        </p:nvSpPr>
        <p:spPr>
          <a:xfrm>
            <a:off x="0" y="571500"/>
            <a:ext cx="9144000" cy="5500688"/>
          </a:xfrm>
          <a:ln/>
        </p:spPr>
        <p:txBody>
          <a:bodyPr vert="horz" wrap="square" lIns="91440" tIns="45720" rIns="91440" bIns="45720" anchor="ctr"/>
          <a:p>
            <a:pPr eaLnBrk="1" hangingPunct="1">
              <a:lnSpc>
                <a:spcPct val="150000"/>
              </a:lnSpc>
            </a:pPr>
            <a:r>
              <a:rPr lang="zh-CN" altLang="en-US" sz="5400" b="1" dirty="0">
                <a:solidFill>
                  <a:srgbClr val="C00000"/>
                </a:solidFill>
                <a:latin typeface="微软雅黑" panose="020B0503020204020204" pitchFamily="34" charset="-122"/>
                <a:ea typeface="微软雅黑" panose="020B0503020204020204" pitchFamily="34" charset="-122"/>
              </a:rPr>
              <a:t>三、技术进步的思索与收集</a:t>
            </a:r>
            <a:endParaRPr lang="zh-CN" altLang="en-US" sz="5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
          <p:cNvSpPr>
            <a:spLocks noGrp="1"/>
          </p:cNvSpPr>
          <p:nvPr>
            <p:ph type="title"/>
          </p:nvPr>
        </p:nvSpPr>
        <p:spPr>
          <a:xfrm>
            <a:off x="0" y="0"/>
            <a:ext cx="9144000" cy="1196975"/>
          </a:xfrm>
          <a:ln/>
        </p:spPr>
        <p:txBody>
          <a:bodyPr vert="horz" wrap="square" lIns="91440" tIns="45720" rIns="91440" bIns="45720" anchor="ctr"/>
          <a:p>
            <a:pPr eaLnBrk="1" hangingPunct="1"/>
            <a:r>
              <a:rPr lang="en-US" altLang="zh-CN" sz="4000" b="1">
                <a:solidFill>
                  <a:srgbClr val="C00000"/>
                </a:solidFill>
                <a:latin typeface="微软雅黑" panose="020B0503020204020204" pitchFamily="34" charset="-122"/>
                <a:ea typeface="微软雅黑" panose="020B0503020204020204" pitchFamily="34" charset="-122"/>
              </a:rPr>
              <a:t>1</a:t>
            </a:r>
            <a:r>
              <a:rPr lang="zh-CN" altLang="en-US" sz="4000" b="1" dirty="0">
                <a:solidFill>
                  <a:srgbClr val="C00000"/>
                </a:solidFill>
                <a:latin typeface="微软雅黑" panose="020B0503020204020204" pitchFamily="34" charset="-122"/>
                <a:ea typeface="微软雅黑" panose="020B0503020204020204" pitchFamily="34" charset="-122"/>
              </a:rPr>
              <a:t>、</a:t>
            </a:r>
            <a:r>
              <a:rPr lang="en-US" altLang="zh-CN" sz="4000" b="1">
                <a:solidFill>
                  <a:srgbClr val="C00000"/>
                </a:solidFill>
                <a:latin typeface="微软雅黑" panose="020B0503020204020204" pitchFamily="34" charset="-122"/>
                <a:ea typeface="微软雅黑" panose="020B0503020204020204" pitchFamily="34" charset="-122"/>
              </a:rPr>
              <a:t>GB18047-2000</a:t>
            </a:r>
            <a:r>
              <a:rPr lang="zh-CN" altLang="en-US" sz="4000" b="1" dirty="0">
                <a:solidFill>
                  <a:srgbClr val="C00000"/>
                </a:solidFill>
                <a:latin typeface="微软雅黑" panose="020B0503020204020204" pitchFamily="34" charset="-122"/>
                <a:ea typeface="微软雅黑" panose="020B0503020204020204" pitchFamily="34" charset="-122"/>
              </a:rPr>
              <a:t>确应尽快修改</a:t>
            </a:r>
            <a:r>
              <a:rPr lang="zh-CN" altLang="en-US" sz="4000" dirty="0">
                <a:latin typeface="微软雅黑" panose="020B0503020204020204" pitchFamily="34" charset="-122"/>
                <a:ea typeface="微软雅黑" panose="020B0503020204020204" pitchFamily="34" charset="-122"/>
              </a:rPr>
              <a:t> </a:t>
            </a:r>
            <a:endParaRPr lang="zh-CN" altLang="en-US" sz="4000" dirty="0">
              <a:latin typeface="微软雅黑" panose="020B0503020204020204" pitchFamily="34" charset="-122"/>
              <a:ea typeface="微软雅黑" panose="020B0503020204020204" pitchFamily="34" charset="-122"/>
            </a:endParaRPr>
          </a:p>
        </p:txBody>
      </p:sp>
      <p:sp>
        <p:nvSpPr>
          <p:cNvPr id="31746" name="内容占位符 2"/>
          <p:cNvSpPr>
            <a:spLocks noGrp="1"/>
          </p:cNvSpPr>
          <p:nvPr>
            <p:ph idx="1"/>
          </p:nvPr>
        </p:nvSpPr>
        <p:spPr>
          <a:xfrm>
            <a:off x="0" y="1268413"/>
            <a:ext cx="9144000" cy="5589587"/>
          </a:xfrm>
          <a:ln/>
        </p:spPr>
        <p:txBody>
          <a:bodyPr vert="horz" wrap="square" lIns="91440" tIns="45720" rIns="91440" bIns="45720" anchor="t"/>
          <a:p>
            <a:pPr eaLnBrk="1" hangingPunct="1"/>
            <a:r>
              <a:rPr lang="zh-CN" altLang="en-US" sz="2800" b="1" dirty="0">
                <a:solidFill>
                  <a:schemeClr val="hlink"/>
                </a:solidFill>
              </a:rPr>
              <a:t>热值要求过低仅为不低于高热值</a:t>
            </a:r>
            <a:r>
              <a:rPr lang="en-US" altLang="zh-CN" sz="2800" b="1">
                <a:solidFill>
                  <a:schemeClr val="hlink"/>
                </a:solidFill>
              </a:rPr>
              <a:t>31.4MJ/m</a:t>
            </a:r>
            <a:r>
              <a:rPr lang="en-US" altLang="zh-CN" sz="2800" b="1" baseline="30000">
                <a:solidFill>
                  <a:schemeClr val="hlink"/>
                </a:solidFill>
              </a:rPr>
              <a:t>3</a:t>
            </a:r>
            <a:r>
              <a:rPr lang="en-US" altLang="zh-CN" sz="2800" b="1">
                <a:solidFill>
                  <a:schemeClr val="hlink"/>
                </a:solidFill>
              </a:rPr>
              <a:t>,</a:t>
            </a:r>
            <a:r>
              <a:rPr lang="zh-CN" altLang="en-US" sz="2800" b="1" dirty="0">
                <a:solidFill>
                  <a:schemeClr val="hlink"/>
                </a:solidFill>
              </a:rPr>
              <a:t>实为炊事用</a:t>
            </a:r>
            <a:r>
              <a:rPr lang="en-US" altLang="zh-CN" sz="2800" b="1">
                <a:solidFill>
                  <a:schemeClr val="hlink"/>
                </a:solidFill>
              </a:rPr>
              <a:t>《</a:t>
            </a:r>
            <a:r>
              <a:rPr lang="zh-CN" altLang="en-US" sz="2800" b="1" dirty="0">
                <a:solidFill>
                  <a:schemeClr val="hlink"/>
                </a:solidFill>
              </a:rPr>
              <a:t>天然气</a:t>
            </a:r>
            <a:r>
              <a:rPr lang="en-US" altLang="zh-CN" sz="2800" b="1">
                <a:solidFill>
                  <a:schemeClr val="hlink"/>
                </a:solidFill>
              </a:rPr>
              <a:t>》</a:t>
            </a:r>
            <a:r>
              <a:rPr lang="zh-CN" altLang="en-US" sz="2800" b="1" dirty="0">
                <a:solidFill>
                  <a:schemeClr val="hlink"/>
                </a:solidFill>
              </a:rPr>
              <a:t>标准的要求。这将直接影响天然气汽车的动力性。可升至不低于低热值</a:t>
            </a:r>
            <a:r>
              <a:rPr lang="en-US" altLang="zh-CN" sz="2800" b="1">
                <a:solidFill>
                  <a:schemeClr val="hlink"/>
                </a:solidFill>
              </a:rPr>
              <a:t>35 MJ/m</a:t>
            </a:r>
            <a:r>
              <a:rPr lang="en-US" altLang="zh-CN" sz="2800" b="1" baseline="30000">
                <a:solidFill>
                  <a:schemeClr val="hlink"/>
                </a:solidFill>
              </a:rPr>
              <a:t>3</a:t>
            </a:r>
            <a:r>
              <a:rPr lang="zh-CN" altLang="en-US" sz="2800" b="1" dirty="0">
                <a:solidFill>
                  <a:schemeClr val="hlink"/>
                </a:solidFill>
              </a:rPr>
              <a:t>。西气东输、川气东送、陕气入京等</a:t>
            </a:r>
            <a:r>
              <a:rPr lang="en-US" altLang="zh-CN" sz="2800" b="1">
                <a:solidFill>
                  <a:schemeClr val="hlink"/>
                </a:solidFill>
              </a:rPr>
              <a:t>90%</a:t>
            </a:r>
            <a:r>
              <a:rPr lang="zh-CN" altLang="en-US" sz="2800" b="1" dirty="0">
                <a:solidFill>
                  <a:schemeClr val="hlink"/>
                </a:solidFill>
              </a:rPr>
              <a:t>以上的天然气气源均可达到。</a:t>
            </a:r>
            <a:endParaRPr lang="zh-CN" altLang="en-US" sz="2800" b="1" dirty="0">
              <a:solidFill>
                <a:schemeClr val="hlink"/>
              </a:solidFill>
            </a:endParaRPr>
          </a:p>
          <a:p>
            <a:pPr eaLnBrk="1" hangingPunct="1"/>
            <a:r>
              <a:rPr lang="en-US" altLang="zh-CN" sz="2800" b="1">
                <a:solidFill>
                  <a:schemeClr val="accent2"/>
                </a:solidFill>
              </a:rPr>
              <a:t>(1)</a:t>
            </a:r>
            <a:r>
              <a:rPr lang="zh-CN" altLang="en-US" sz="2800" b="1" dirty="0">
                <a:solidFill>
                  <a:schemeClr val="accent2"/>
                </a:solidFill>
              </a:rPr>
              <a:t>总硫要求过低，不利治理大气污染；</a:t>
            </a:r>
            <a:endParaRPr lang="zh-CN" altLang="en-US" sz="2800" b="1" dirty="0">
              <a:solidFill>
                <a:schemeClr val="accent2"/>
              </a:solidFill>
            </a:endParaRPr>
          </a:p>
          <a:p>
            <a:pPr eaLnBrk="1" hangingPunct="1"/>
            <a:r>
              <a:rPr lang="zh-CN" altLang="en-US" sz="2800" b="1" dirty="0"/>
              <a:t>≤</a:t>
            </a:r>
            <a:r>
              <a:rPr lang="en-US" altLang="zh-CN" sz="2800" b="1"/>
              <a:t>240 mg/m3</a:t>
            </a:r>
            <a:r>
              <a:rPr lang="zh-CN" altLang="en-US" sz="2800" b="1" dirty="0"/>
              <a:t>，不妨提高要求为≤</a:t>
            </a:r>
            <a:r>
              <a:rPr lang="en-US" altLang="zh-CN" sz="2800" b="1"/>
              <a:t>120mg/m3</a:t>
            </a:r>
            <a:r>
              <a:rPr lang="zh-CN" altLang="en-US" sz="2800" b="1" dirty="0"/>
              <a:t>。</a:t>
            </a:r>
            <a:endParaRPr lang="zh-CN" altLang="en-US" sz="2800" b="1" dirty="0"/>
          </a:p>
          <a:p>
            <a:pPr eaLnBrk="1" hangingPunct="1"/>
            <a:r>
              <a:rPr lang="en-US" altLang="zh-CN" sz="2800" b="1">
                <a:solidFill>
                  <a:schemeClr val="accent2"/>
                </a:solidFill>
              </a:rPr>
              <a:t>(2)</a:t>
            </a:r>
            <a:r>
              <a:rPr lang="zh-CN" altLang="en-US" sz="2800" b="1" dirty="0">
                <a:solidFill>
                  <a:schemeClr val="accent2"/>
                </a:solidFill>
              </a:rPr>
              <a:t>不应为</a:t>
            </a:r>
            <a:r>
              <a:rPr lang="en-US" altLang="zh-CN" sz="2800" b="1">
                <a:solidFill>
                  <a:schemeClr val="accent2"/>
                </a:solidFill>
              </a:rPr>
              <a:t>5 mg</a:t>
            </a:r>
            <a:r>
              <a:rPr lang="zh-CN" altLang="en-US" sz="2800" b="1" dirty="0">
                <a:solidFill>
                  <a:schemeClr val="accent2"/>
                </a:solidFill>
              </a:rPr>
              <a:t>之差，让数千座</a:t>
            </a:r>
            <a:r>
              <a:rPr lang="en-US" altLang="zh-CN" sz="2800" b="1">
                <a:solidFill>
                  <a:schemeClr val="accent2"/>
                </a:solidFill>
              </a:rPr>
              <a:t>CNG</a:t>
            </a:r>
            <a:r>
              <a:rPr lang="zh-CN" altLang="en-US" sz="2800" b="1" dirty="0">
                <a:solidFill>
                  <a:schemeClr val="accent2"/>
                </a:solidFill>
              </a:rPr>
              <a:t>加气站设置脱硫装置。</a:t>
            </a:r>
            <a:endParaRPr lang="zh-CN" altLang="en-US" sz="2800" b="1" dirty="0">
              <a:solidFill>
                <a:schemeClr val="accent2"/>
              </a:solidFill>
            </a:endParaRPr>
          </a:p>
          <a:p>
            <a:pPr eaLnBrk="1" hangingPunct="1"/>
            <a:r>
              <a:rPr lang="zh-CN" altLang="en-US" sz="2800" b="1" dirty="0"/>
              <a:t>建议由</a:t>
            </a:r>
            <a:r>
              <a:rPr lang="en-US" altLang="zh-CN" sz="2800" b="1"/>
              <a:t>20mg</a:t>
            </a:r>
            <a:r>
              <a:rPr lang="zh-CN" altLang="en-US" sz="2800" b="1" dirty="0"/>
              <a:t>修改为</a:t>
            </a:r>
            <a:r>
              <a:rPr lang="en-US" altLang="zh-CN" sz="2800" b="1"/>
              <a:t>15mg</a:t>
            </a:r>
            <a:r>
              <a:rPr lang="zh-CN" altLang="en-US" sz="2800" b="1" dirty="0"/>
              <a:t>，一律由供气单位提供≤</a:t>
            </a:r>
            <a:r>
              <a:rPr lang="en-US" altLang="zh-CN" sz="2800" b="1"/>
              <a:t>15 mg/m</a:t>
            </a:r>
            <a:r>
              <a:rPr lang="en-US" altLang="zh-CN" sz="2800" b="1" baseline="30000"/>
              <a:t>3</a:t>
            </a:r>
            <a:r>
              <a:rPr lang="zh-CN" altLang="en-US" sz="2800" b="1" dirty="0"/>
              <a:t>的天然气作为加气站原料气</a:t>
            </a:r>
            <a:r>
              <a:rPr lang="en-US" altLang="zh-CN" sz="2800" b="1"/>
              <a:t>,</a:t>
            </a:r>
            <a:r>
              <a:rPr lang="zh-CN" altLang="en-US" sz="2800" b="1" dirty="0"/>
              <a:t>以目前的脱硫技术水平是能够做到的。</a:t>
            </a:r>
            <a:endParaRPr lang="zh-CN" altLang="en-US" sz="2800" b="1" dirty="0"/>
          </a:p>
          <a:p>
            <a:pPr eaLnBrk="1" hangingPunct="1"/>
            <a:r>
              <a:rPr lang="en-US" altLang="zh-CN" sz="2800" b="1">
                <a:solidFill>
                  <a:schemeClr val="accent2"/>
                </a:solidFill>
              </a:rPr>
              <a:t>(3)</a:t>
            </a:r>
            <a:r>
              <a:rPr lang="zh-CN" altLang="en-US" sz="2800" b="1" dirty="0">
                <a:solidFill>
                  <a:schemeClr val="accent2"/>
                </a:solidFill>
              </a:rPr>
              <a:t>增设</a:t>
            </a:r>
            <a:r>
              <a:rPr lang="en-US" altLang="zh-CN" sz="2800" b="1">
                <a:solidFill>
                  <a:schemeClr val="accent2"/>
                </a:solidFill>
              </a:rPr>
              <a:t>CNG</a:t>
            </a:r>
            <a:r>
              <a:rPr lang="zh-CN" altLang="en-US" sz="2800" b="1" dirty="0">
                <a:solidFill>
                  <a:schemeClr val="accent2"/>
                </a:solidFill>
              </a:rPr>
              <a:t>中润滑油的限值及检测方法</a:t>
            </a:r>
            <a:r>
              <a:rPr lang="zh-CN" altLang="en-US" sz="2800" dirty="0">
                <a:solidFill>
                  <a:schemeClr val="accent2"/>
                </a:solidFill>
              </a:rPr>
              <a:t> </a:t>
            </a:r>
            <a:endParaRPr lang="zh-CN" altLang="en-US" sz="2800" dirty="0">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1"/>
          <p:cNvSpPr>
            <a:spLocks noGrp="1"/>
          </p:cNvSpPr>
          <p:nvPr>
            <p:ph type="ctrTitle"/>
          </p:nvPr>
        </p:nvSpPr>
        <p:spPr>
          <a:xfrm>
            <a:off x="0" y="0"/>
            <a:ext cx="9144000" cy="3571875"/>
          </a:xfrm>
          <a:ln/>
        </p:spPr>
        <p:txBody>
          <a:bodyPr vert="horz" wrap="square" lIns="91440" tIns="45720" rIns="91440" bIns="45720" anchor="ctr"/>
          <a:p>
            <a:pPr eaLnBrk="1" hangingPunct="1">
              <a:lnSpc>
                <a:spcPct val="150000"/>
              </a:lnSpc>
            </a:pPr>
            <a:r>
              <a:rPr lang="zh-CN" altLang="en-US" sz="6000" b="1" dirty="0">
                <a:solidFill>
                  <a:srgbClr val="C00000"/>
                </a:solidFill>
                <a:latin typeface="微软雅黑" panose="020B0503020204020204" pitchFamily="34" charset="-122"/>
                <a:ea typeface="微软雅黑" panose="020B0503020204020204" pitchFamily="34" charset="-122"/>
              </a:rPr>
              <a:t>中国天然气汽车</a:t>
            </a:r>
            <a:br>
              <a:rPr lang="zh-CN" altLang="en-US" sz="6000" b="1" dirty="0">
                <a:solidFill>
                  <a:srgbClr val="C00000"/>
                </a:solidFill>
                <a:latin typeface="微软雅黑" panose="020B0503020204020204" pitchFamily="34" charset="-122"/>
                <a:ea typeface="微软雅黑" panose="020B0503020204020204" pitchFamily="34" charset="-122"/>
              </a:rPr>
            </a:br>
            <a:r>
              <a:rPr lang="zh-CN" altLang="en-US" sz="6000" b="1" dirty="0">
                <a:solidFill>
                  <a:srgbClr val="C00000"/>
                </a:solidFill>
                <a:latin typeface="微软雅黑" panose="020B0503020204020204" pitchFamily="34" charset="-122"/>
                <a:ea typeface="微软雅黑" panose="020B0503020204020204" pitchFamily="34" charset="-122"/>
              </a:rPr>
              <a:t>最新资讯和热点问题剖析</a:t>
            </a:r>
            <a:endParaRPr lang="zh-CN" altLang="en-US" sz="6000" b="1" dirty="0">
              <a:solidFill>
                <a:srgbClr val="C00000"/>
              </a:solidFill>
              <a:latin typeface="微软雅黑" panose="020B0503020204020204" pitchFamily="34" charset="-122"/>
              <a:ea typeface="微软雅黑" panose="020B0503020204020204" pitchFamily="34" charset="-122"/>
            </a:endParaRPr>
          </a:p>
        </p:txBody>
      </p:sp>
      <p:sp>
        <p:nvSpPr>
          <p:cNvPr id="14338" name="副标题 2"/>
          <p:cNvSpPr>
            <a:spLocks noGrp="1"/>
          </p:cNvSpPr>
          <p:nvPr>
            <p:ph type="subTitle" idx="1"/>
          </p:nvPr>
        </p:nvSpPr>
        <p:spPr>
          <a:xfrm>
            <a:off x="0" y="4429125"/>
            <a:ext cx="9144000" cy="2428875"/>
          </a:xfrm>
          <a:ln/>
        </p:spPr>
        <p:txBody>
          <a:bodyPr vert="horz" wrap="square" lIns="91440" tIns="45720" rIns="91440" bIns="45720" anchor="t"/>
          <a:p>
            <a:pPr eaLnBrk="1" hangingPunct="1"/>
            <a:r>
              <a:rPr lang="zh-CN" altLang="en-US" b="1" kern="1200" dirty="0">
                <a:solidFill>
                  <a:schemeClr val="tx1"/>
                </a:solidFill>
                <a:latin typeface="微软雅黑" panose="020B0503020204020204" pitchFamily="34" charset="-122"/>
                <a:ea typeface="隶书" panose="02010509060101010101" pitchFamily="49" charset="-122"/>
                <a:cs typeface="+mn-cs"/>
              </a:rPr>
              <a:t>李永昌  教授级高工</a:t>
            </a:r>
            <a:endParaRPr lang="en-US" altLang="zh-CN" b="1" kern="1200">
              <a:solidFill>
                <a:schemeClr val="tx1"/>
              </a:solidFill>
              <a:latin typeface="微软雅黑" panose="020B0503020204020204" pitchFamily="34" charset="-122"/>
              <a:ea typeface="隶书" panose="02010509060101010101" pitchFamily="49" charset="-122"/>
              <a:cs typeface="+mn-cs"/>
            </a:endParaRPr>
          </a:p>
          <a:p>
            <a:pPr eaLnBrk="1" hangingPunct="1"/>
            <a:r>
              <a:rPr lang="zh-CN" altLang="en-US" b="1" kern="1200" dirty="0">
                <a:solidFill>
                  <a:schemeClr val="tx1"/>
                </a:solidFill>
                <a:latin typeface="微软雅黑" panose="020B0503020204020204" pitchFamily="34" charset="-122"/>
                <a:ea typeface="隶书" panose="02010509060101010101" pitchFamily="49" charset="-122"/>
                <a:cs typeface="+mn-cs"/>
              </a:rPr>
              <a:t>中国汽车工程学会特聘专家</a:t>
            </a:r>
            <a:endParaRPr lang="en-US" altLang="zh-CN" b="1" kern="1200">
              <a:solidFill>
                <a:schemeClr val="tx1"/>
              </a:solidFill>
              <a:latin typeface="微软雅黑" panose="020B0503020204020204" pitchFamily="34" charset="-122"/>
              <a:ea typeface="隶书" panose="02010509060101010101" pitchFamily="49" charset="-122"/>
              <a:cs typeface="+mn-cs"/>
            </a:endParaRPr>
          </a:p>
          <a:p>
            <a:pPr eaLnBrk="1" hangingPunct="1"/>
            <a:r>
              <a:rPr lang="zh-CN" altLang="en-US" b="1" kern="1200" dirty="0">
                <a:solidFill>
                  <a:schemeClr val="tx1"/>
                </a:solidFill>
                <a:latin typeface="微软雅黑" panose="020B0503020204020204" pitchFamily="34" charset="-122"/>
                <a:ea typeface="隶书" panose="02010509060101010101" pitchFamily="49" charset="-122"/>
                <a:cs typeface="+mn-cs"/>
              </a:rPr>
              <a:t>四川省清洁能源汽车产业协会副秘书长</a:t>
            </a:r>
            <a:endParaRPr lang="zh-CN" altLang="en-US" b="1" kern="1200" dirty="0">
              <a:solidFill>
                <a:schemeClr val="tx1"/>
              </a:solidFill>
              <a:latin typeface="微软雅黑" panose="020B0503020204020204" pitchFamily="34" charset="-122"/>
              <a:ea typeface="隶书" panose="02010509060101010101" pitchFamily="49"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a:xfrm>
            <a:off x="0" y="0"/>
            <a:ext cx="9144000" cy="1196975"/>
          </a:xfrm>
          <a:ln/>
        </p:spPr>
        <p:txBody>
          <a:bodyPr vert="horz" wrap="square" lIns="91440" tIns="45720" rIns="91440" bIns="45720" anchor="ctr"/>
          <a:p>
            <a:pPr lvl="0" eaLnBrk="1" hangingPunct="1"/>
            <a:r>
              <a:rPr lang="en-US" altLang="zh-CN" sz="4000" b="1">
                <a:solidFill>
                  <a:srgbClr val="C00000"/>
                </a:solidFill>
                <a:latin typeface="微软雅黑" panose="020B0503020204020204" pitchFamily="34" charset="-122"/>
                <a:ea typeface="微软雅黑" panose="020B0503020204020204" pitchFamily="34" charset="-122"/>
              </a:rPr>
              <a:t>2</a:t>
            </a:r>
            <a:r>
              <a:rPr lang="zh-CN" altLang="en-US" sz="4000" b="1" dirty="0">
                <a:solidFill>
                  <a:srgbClr val="C00000"/>
                </a:solidFill>
                <a:latin typeface="微软雅黑" panose="020B0503020204020204" pitchFamily="34" charset="-122"/>
                <a:ea typeface="微软雅黑" panose="020B0503020204020204" pitchFamily="34" charset="-122"/>
              </a:rPr>
              <a:t>、天然气发动机及汽车应尽早研究</a:t>
            </a:r>
            <a:br>
              <a:rPr lang="zh-CN" altLang="en-US" sz="4000" b="1" dirty="0">
                <a:solidFill>
                  <a:srgbClr val="C00000"/>
                </a:solidFill>
                <a:latin typeface="微软雅黑" panose="020B0503020204020204" pitchFamily="34" charset="-122"/>
                <a:ea typeface="微软雅黑" panose="020B0503020204020204" pitchFamily="34" charset="-122"/>
              </a:rPr>
            </a:br>
            <a:r>
              <a:rPr lang="zh-CN" altLang="en-US" sz="4000" b="1" dirty="0">
                <a:solidFill>
                  <a:srgbClr val="C00000"/>
                </a:solidFill>
                <a:latin typeface="微软雅黑" panose="020B0503020204020204" pitchFamily="34" charset="-122"/>
                <a:ea typeface="微软雅黑" panose="020B0503020204020204" pitchFamily="34" charset="-122"/>
              </a:rPr>
              <a:t>如何达到国六排放标准</a:t>
            </a:r>
            <a:r>
              <a:rPr lang="zh-CN" altLang="en-US" sz="4000" dirty="0">
                <a:latin typeface="微软雅黑" panose="020B0503020204020204" pitchFamily="34" charset="-122"/>
                <a:ea typeface="微软雅黑" panose="020B0503020204020204" pitchFamily="34" charset="-122"/>
              </a:rPr>
              <a:t> </a:t>
            </a:r>
            <a:endParaRPr lang="zh-CN" altLang="en-US" sz="4000" dirty="0">
              <a:latin typeface="微软雅黑" panose="020B0503020204020204" pitchFamily="34" charset="-122"/>
              <a:ea typeface="微软雅黑" panose="020B0503020204020204" pitchFamily="34" charset="-122"/>
            </a:endParaRPr>
          </a:p>
        </p:txBody>
      </p:sp>
      <p:sp>
        <p:nvSpPr>
          <p:cNvPr id="32770" name="内容占位符 2"/>
          <p:cNvSpPr>
            <a:spLocks noGrp="1"/>
          </p:cNvSpPr>
          <p:nvPr>
            <p:ph idx="1"/>
          </p:nvPr>
        </p:nvSpPr>
        <p:spPr>
          <a:xfrm>
            <a:off x="0" y="1484313"/>
            <a:ext cx="9144000" cy="5373687"/>
          </a:xfrm>
          <a:ln/>
        </p:spPr>
        <p:txBody>
          <a:bodyPr vert="horz" wrap="square" lIns="91440" tIns="45720" rIns="91440" bIns="45720" anchor="t"/>
          <a:p>
            <a:pPr lvl="0" eaLnBrk="1" hangingPunct="1"/>
            <a:r>
              <a:rPr lang="zh-CN" altLang="en-US" sz="2800" b="1" dirty="0">
                <a:solidFill>
                  <a:srgbClr val="660033"/>
                </a:solidFill>
              </a:rPr>
              <a:t>天然气发动机及汽车早在</a:t>
            </a:r>
            <a:r>
              <a:rPr lang="en-US" altLang="zh-CN" sz="2800" b="1">
                <a:solidFill>
                  <a:srgbClr val="660033"/>
                </a:solidFill>
              </a:rPr>
              <a:t>2013</a:t>
            </a:r>
            <a:r>
              <a:rPr lang="zh-CN" altLang="en-US" sz="2800" b="1" dirty="0">
                <a:solidFill>
                  <a:srgbClr val="660033"/>
                </a:solidFill>
              </a:rPr>
              <a:t>年就被要求排放达国五标准，比汽、柴油发动机及汽车早整整</a:t>
            </a:r>
            <a:r>
              <a:rPr lang="en-US" altLang="zh-CN" sz="2800" b="1">
                <a:solidFill>
                  <a:srgbClr val="660033"/>
                </a:solidFill>
              </a:rPr>
              <a:t>4</a:t>
            </a:r>
            <a:r>
              <a:rPr lang="zh-CN" altLang="en-US" sz="2800" b="1" dirty="0">
                <a:solidFill>
                  <a:srgbClr val="660033"/>
                </a:solidFill>
              </a:rPr>
              <a:t>年。</a:t>
            </a:r>
            <a:endParaRPr lang="zh-CN" altLang="en-US" sz="2800" b="1" dirty="0">
              <a:solidFill>
                <a:srgbClr val="660033"/>
              </a:solidFill>
            </a:endParaRPr>
          </a:p>
          <a:p>
            <a:pPr lvl="0" eaLnBrk="1" hangingPunct="1"/>
            <a:r>
              <a:rPr lang="zh-CN" altLang="en-US" sz="2800" b="1" dirty="0">
                <a:solidFill>
                  <a:srgbClr val="FF0000"/>
                </a:solidFill>
              </a:rPr>
              <a:t>国家环保部要求中国汽车产品</a:t>
            </a:r>
            <a:r>
              <a:rPr lang="en-US" altLang="zh-CN" sz="2800" b="1">
                <a:solidFill>
                  <a:srgbClr val="FF0000"/>
                </a:solidFill>
              </a:rPr>
              <a:t>2020</a:t>
            </a:r>
            <a:r>
              <a:rPr lang="zh-CN" altLang="en-US" sz="2800" b="1" dirty="0">
                <a:solidFill>
                  <a:srgbClr val="FF0000"/>
                </a:solidFill>
              </a:rPr>
              <a:t>年的排放水平要达到国六标准。已有发动机制造企业要求推迟两年实行。</a:t>
            </a:r>
            <a:endParaRPr lang="zh-CN" altLang="en-US" sz="2800" b="1" dirty="0">
              <a:solidFill>
                <a:srgbClr val="FF0000"/>
              </a:solidFill>
            </a:endParaRPr>
          </a:p>
          <a:p>
            <a:pPr lvl="0" eaLnBrk="1" hangingPunct="1"/>
            <a:r>
              <a:rPr lang="zh-CN" altLang="en-US" sz="2800" b="1" dirty="0">
                <a:solidFill>
                  <a:schemeClr val="hlink"/>
                </a:solidFill>
              </a:rPr>
              <a:t>很可能需要用理论混合比燃烧来替代稀薄燃烧方式，需研究其调控技术。</a:t>
            </a:r>
            <a:endParaRPr lang="zh-CN" altLang="en-US" sz="2800" b="1" dirty="0">
              <a:solidFill>
                <a:schemeClr val="hlink"/>
              </a:solidFill>
            </a:endParaRPr>
          </a:p>
          <a:p>
            <a:pPr lvl="0" eaLnBrk="1" hangingPunct="1"/>
            <a:r>
              <a:rPr lang="zh-CN" altLang="en-US" sz="2800" b="1" dirty="0"/>
              <a:t>四川有家公司研发了具有世界先进水平的专门用于发动机燃用天然气的尾气排放处理催化剂，特别是处理</a:t>
            </a:r>
            <a:r>
              <a:rPr lang="en-US" altLang="zh-CN" sz="2800" b="1"/>
              <a:t>NO</a:t>
            </a:r>
            <a:r>
              <a:rPr lang="en-US" altLang="zh-CN" sz="2800" b="1" baseline="-25000"/>
              <a:t>X</a:t>
            </a:r>
            <a:r>
              <a:rPr lang="zh-CN" altLang="en-US" sz="2800" b="1" dirty="0"/>
              <a:t>，有很好效果，有利于达国六标准。</a:t>
            </a:r>
            <a:endParaRPr lang="zh-CN" altLang="en-US" sz="2800" b="1" dirty="0"/>
          </a:p>
          <a:p>
            <a:pPr lvl="0" eaLnBrk="1" hangingPunct="1"/>
            <a:r>
              <a:rPr lang="en-US" altLang="zh-CN" sz="2800" b="1"/>
              <a:t>HCNG</a:t>
            </a:r>
            <a:r>
              <a:rPr lang="zh-CN" altLang="en-US" sz="2800" b="1" dirty="0"/>
              <a:t>在发动机机内燃烧方面有可能显著降低排放污染物。</a:t>
            </a:r>
            <a:r>
              <a:rPr lang="zh-CN" altLang="en-US" sz="2800" dirty="0"/>
              <a:t> </a:t>
            </a:r>
            <a:endParaRPr lang="zh-CN" alt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a:xfrm>
            <a:off x="0" y="0"/>
            <a:ext cx="9144000" cy="1196975"/>
          </a:xfrm>
          <a:ln/>
        </p:spPr>
        <p:txBody>
          <a:bodyPr vert="horz" wrap="square" lIns="91440" tIns="45720" rIns="91440" bIns="45720" anchor="ctr"/>
          <a:p>
            <a:pPr lvl="0" eaLnBrk="1" hangingPunct="1"/>
            <a:r>
              <a:rPr lang="en-US" altLang="zh-CN" b="1">
                <a:solidFill>
                  <a:srgbClr val="C00000"/>
                </a:solidFill>
                <a:latin typeface="微软雅黑" panose="020B0503020204020204" pitchFamily="34" charset="-122"/>
                <a:ea typeface="微软雅黑" panose="020B0503020204020204" pitchFamily="34" charset="-122"/>
              </a:rPr>
              <a:t>3</a:t>
            </a:r>
            <a:r>
              <a:rPr lang="zh-CN" altLang="en-US" b="1" dirty="0">
                <a:solidFill>
                  <a:srgbClr val="C00000"/>
                </a:solidFill>
                <a:latin typeface="微软雅黑" panose="020B0503020204020204" pitchFamily="34" charset="-122"/>
                <a:ea typeface="微软雅黑" panose="020B0503020204020204" pitchFamily="34" charset="-122"/>
              </a:rPr>
              <a:t>、减少</a:t>
            </a:r>
            <a:r>
              <a:rPr lang="en-US" altLang="zh-CN" b="1">
                <a:solidFill>
                  <a:srgbClr val="C00000"/>
                </a:solidFill>
                <a:latin typeface="微软雅黑" panose="020B0503020204020204" pitchFamily="34" charset="-122"/>
                <a:ea typeface="微软雅黑" panose="020B0503020204020204" pitchFamily="34" charset="-122"/>
              </a:rPr>
              <a:t>LNG</a:t>
            </a:r>
            <a:r>
              <a:rPr lang="zh-CN" altLang="en-US" b="1" dirty="0">
                <a:solidFill>
                  <a:srgbClr val="C00000"/>
                </a:solidFill>
                <a:latin typeface="微软雅黑" panose="020B0503020204020204" pitchFamily="34" charset="-122"/>
                <a:ea typeface="微软雅黑" panose="020B0503020204020204" pitchFamily="34" charset="-122"/>
              </a:rPr>
              <a:t>汽车</a:t>
            </a:r>
            <a:r>
              <a:rPr lang="en-US" altLang="zh-CN" b="1">
                <a:solidFill>
                  <a:srgbClr val="C00000"/>
                </a:solidFill>
                <a:latin typeface="微软雅黑" panose="020B0503020204020204" pitchFamily="34" charset="-122"/>
                <a:ea typeface="微软雅黑" panose="020B0503020204020204" pitchFamily="34" charset="-122"/>
              </a:rPr>
              <a:t>BOG</a:t>
            </a:r>
            <a:r>
              <a:rPr lang="zh-CN" altLang="en-US" b="1" dirty="0">
                <a:solidFill>
                  <a:srgbClr val="C00000"/>
                </a:solidFill>
                <a:latin typeface="微软雅黑" panose="020B0503020204020204" pitchFamily="34" charset="-122"/>
                <a:ea typeface="微软雅黑" panose="020B0503020204020204" pitchFamily="34" charset="-122"/>
              </a:rPr>
              <a:t>泄漏的新招</a:t>
            </a:r>
            <a:endParaRPr lang="zh-CN" altLang="en-US" dirty="0">
              <a:latin typeface="微软雅黑" panose="020B0503020204020204" pitchFamily="34" charset="-122"/>
              <a:ea typeface="微软雅黑" panose="020B0503020204020204" pitchFamily="34" charset="-122"/>
            </a:endParaRPr>
          </a:p>
        </p:txBody>
      </p:sp>
      <p:sp>
        <p:nvSpPr>
          <p:cNvPr id="33794" name="内容占位符 2"/>
          <p:cNvSpPr>
            <a:spLocks noGrp="1"/>
          </p:cNvSpPr>
          <p:nvPr>
            <p:ph idx="1"/>
          </p:nvPr>
        </p:nvSpPr>
        <p:spPr>
          <a:xfrm>
            <a:off x="0" y="1844675"/>
            <a:ext cx="9144000" cy="5013325"/>
          </a:xfrm>
          <a:ln/>
        </p:spPr>
        <p:txBody>
          <a:bodyPr vert="horz" wrap="square" lIns="91440" tIns="45720" rIns="91440" bIns="45720" anchor="t"/>
          <a:p>
            <a:pPr lvl="0" eaLnBrk="1" hangingPunct="1"/>
            <a:r>
              <a:rPr lang="zh-CN" altLang="en-US" b="1" dirty="0">
                <a:solidFill>
                  <a:srgbClr val="660033"/>
                </a:solidFill>
              </a:rPr>
              <a:t>河北某公司研制的车用</a:t>
            </a:r>
            <a:r>
              <a:rPr lang="en-US" altLang="zh-CN" b="1">
                <a:solidFill>
                  <a:srgbClr val="660033"/>
                </a:solidFill>
              </a:rPr>
              <a:t>LNG</a:t>
            </a:r>
            <a:r>
              <a:rPr lang="zh-CN" altLang="en-US" b="1" dirty="0">
                <a:solidFill>
                  <a:srgbClr val="660033"/>
                </a:solidFill>
              </a:rPr>
              <a:t>气瓶有两个显著特点：</a:t>
            </a:r>
            <a:endParaRPr lang="zh-CN" altLang="en-US" b="1" dirty="0">
              <a:solidFill>
                <a:srgbClr val="660033"/>
              </a:solidFill>
            </a:endParaRPr>
          </a:p>
          <a:p>
            <a:pPr lvl="0" eaLnBrk="1" hangingPunct="1"/>
            <a:r>
              <a:rPr lang="zh-CN" altLang="en-US" b="1" dirty="0">
                <a:solidFill>
                  <a:schemeClr val="hlink"/>
                </a:solidFill>
              </a:rPr>
              <a:t>一是将气瓶的真空度提高（据说是一个数量级），从而大大降低了每天的静置泄漏率。</a:t>
            </a:r>
            <a:endParaRPr lang="zh-CN" altLang="en-US" b="1" dirty="0">
              <a:solidFill>
                <a:schemeClr val="hlink"/>
              </a:solidFill>
            </a:endParaRPr>
          </a:p>
          <a:p>
            <a:pPr lvl="0" eaLnBrk="1" hangingPunct="1"/>
            <a:r>
              <a:rPr lang="zh-CN" altLang="en-US" b="1" dirty="0"/>
              <a:t>二是将汽化器、缓冲罐等装置与气瓶组合在一起销售，大大节省了安装工作量。</a:t>
            </a:r>
            <a:r>
              <a:rPr lang="zh-CN" altLang="en-US" dirty="0"/>
              <a:t> </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p:cNvSpPr>
          <p:nvPr>
            <p:ph type="title"/>
          </p:nvPr>
        </p:nvSpPr>
        <p:spPr>
          <a:xfrm>
            <a:off x="0" y="0"/>
            <a:ext cx="9144000" cy="1196975"/>
          </a:xfrm>
          <a:ln/>
        </p:spPr>
        <p:txBody>
          <a:bodyPr vert="horz" wrap="square" lIns="91440" tIns="45720" rIns="91440" bIns="45720" anchor="ctr"/>
          <a:p>
            <a:pPr lvl="0" eaLnBrk="1" hangingPunct="1"/>
            <a:r>
              <a:rPr lang="en-US" altLang="zh-CN" sz="5400" b="1">
                <a:solidFill>
                  <a:srgbClr val="C00000"/>
                </a:solidFill>
                <a:latin typeface="微软雅黑" panose="020B0503020204020204" pitchFamily="34" charset="-122"/>
                <a:ea typeface="微软雅黑" panose="020B0503020204020204" pitchFamily="34" charset="-122"/>
              </a:rPr>
              <a:t>4</a:t>
            </a:r>
            <a:r>
              <a:rPr lang="zh-CN" altLang="en-US" sz="5400" b="1" dirty="0">
                <a:solidFill>
                  <a:srgbClr val="C00000"/>
                </a:solidFill>
                <a:latin typeface="微软雅黑" panose="020B0503020204020204" pitchFamily="34" charset="-122"/>
                <a:ea typeface="微软雅黑" panose="020B0503020204020204" pitchFamily="34" charset="-122"/>
              </a:rPr>
              <a:t>、天然气专用发动机的研制</a:t>
            </a:r>
            <a:r>
              <a:rPr lang="zh-CN" altLang="en-US"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34818" name="内容占位符 2"/>
          <p:cNvSpPr>
            <a:spLocks noGrp="1"/>
          </p:cNvSpPr>
          <p:nvPr>
            <p:ph idx="1"/>
          </p:nvPr>
        </p:nvSpPr>
        <p:spPr>
          <a:xfrm>
            <a:off x="0" y="1484313"/>
            <a:ext cx="9144000" cy="5373687"/>
          </a:xfrm>
          <a:ln/>
        </p:spPr>
        <p:txBody>
          <a:bodyPr vert="horz" wrap="square" lIns="91440" tIns="45720" rIns="91440" bIns="45720" anchor="t"/>
          <a:p>
            <a:pPr lvl="0" eaLnBrk="1" hangingPunct="1"/>
            <a:r>
              <a:rPr lang="zh-CN" altLang="en-US" sz="2800" b="1" dirty="0"/>
              <a:t>目前</a:t>
            </a:r>
            <a:r>
              <a:rPr lang="en-US" altLang="zh-CN" sz="2800" b="1"/>
              <a:t>500</a:t>
            </a:r>
            <a:r>
              <a:rPr lang="zh-CN" altLang="en-US" sz="2800" b="1" dirty="0"/>
              <a:t>多万天然气汽车的发动机无一例外的是在原柴油机或汽油机的基础上稍加改动来燃用天然气。</a:t>
            </a:r>
            <a:endParaRPr lang="zh-CN" altLang="en-US" sz="2800" b="1" dirty="0"/>
          </a:p>
          <a:p>
            <a:pPr lvl="0" eaLnBrk="1" hangingPunct="1"/>
            <a:r>
              <a:rPr lang="zh-CN" altLang="en-US" sz="2800" b="1" dirty="0">
                <a:solidFill>
                  <a:srgbClr val="FF0000"/>
                </a:solidFill>
              </a:rPr>
              <a:t>江苏某公司近两年来研制出一种天然气专用发动机。即是完全执照天然气的理化及热工特性来设计制造的。该发动机装配的一款面包车今年</a:t>
            </a:r>
            <a:r>
              <a:rPr lang="en-US" altLang="zh-CN" sz="2800" b="1">
                <a:solidFill>
                  <a:srgbClr val="FF0000"/>
                </a:solidFill>
              </a:rPr>
              <a:t>2</a:t>
            </a:r>
            <a:r>
              <a:rPr lang="zh-CN" altLang="en-US" sz="2800" b="1" dirty="0">
                <a:solidFill>
                  <a:srgbClr val="FF0000"/>
                </a:solidFill>
              </a:rPr>
              <a:t>月已上工信部机动车产品目录（</a:t>
            </a:r>
            <a:r>
              <a:rPr lang="en-US" altLang="zh-CN" sz="2800" b="1">
                <a:solidFill>
                  <a:srgbClr val="FF0000"/>
                </a:solidFill>
              </a:rPr>
              <a:t>293</a:t>
            </a:r>
            <a:r>
              <a:rPr lang="zh-CN" altLang="en-US" sz="2800" b="1" dirty="0">
                <a:solidFill>
                  <a:srgbClr val="FF0000"/>
                </a:solidFill>
              </a:rPr>
              <a:t>批</a:t>
            </a:r>
            <a:r>
              <a:rPr lang="en-US" altLang="zh-CN" sz="2800" b="1">
                <a:solidFill>
                  <a:srgbClr val="FF0000"/>
                </a:solidFill>
              </a:rPr>
              <a:t>1393</a:t>
            </a:r>
            <a:r>
              <a:rPr lang="zh-CN" altLang="en-US" sz="2800" b="1" dirty="0">
                <a:solidFill>
                  <a:srgbClr val="FF0000"/>
                </a:solidFill>
              </a:rPr>
              <a:t>号）</a:t>
            </a:r>
            <a:endParaRPr lang="zh-CN" altLang="en-US" sz="2800" b="1" dirty="0">
              <a:solidFill>
                <a:srgbClr val="FF0000"/>
              </a:solidFill>
            </a:endParaRPr>
          </a:p>
          <a:p>
            <a:pPr lvl="0" eaLnBrk="1" hangingPunct="1"/>
            <a:r>
              <a:rPr lang="zh-CN" altLang="en-US" sz="2800" b="1" dirty="0">
                <a:solidFill>
                  <a:schemeClr val="folHlink"/>
                </a:solidFill>
              </a:rPr>
              <a:t>天然气辛烷值高达</a:t>
            </a:r>
            <a:r>
              <a:rPr lang="en-US" altLang="zh-CN" sz="2800" b="1">
                <a:solidFill>
                  <a:schemeClr val="folHlink"/>
                </a:solidFill>
              </a:rPr>
              <a:t>110</a:t>
            </a:r>
            <a:r>
              <a:rPr lang="zh-CN" altLang="en-US" sz="2800" b="1" dirty="0">
                <a:solidFill>
                  <a:schemeClr val="folHlink"/>
                </a:solidFill>
              </a:rPr>
              <a:t>，故其发动机压缩比可高达</a:t>
            </a:r>
            <a:r>
              <a:rPr lang="en-US" altLang="zh-CN" sz="2800" b="1">
                <a:solidFill>
                  <a:schemeClr val="folHlink"/>
                </a:solidFill>
              </a:rPr>
              <a:t>12.5:1.</a:t>
            </a:r>
            <a:r>
              <a:rPr lang="en-US" altLang="zh-CN" sz="2800">
                <a:solidFill>
                  <a:schemeClr val="folHlink"/>
                </a:solidFill>
              </a:rPr>
              <a:t> </a:t>
            </a:r>
            <a:endParaRPr lang="en-US" altLang="zh-CN" sz="2800">
              <a:solidFill>
                <a:schemeClr val="folHlink"/>
              </a:solidFill>
            </a:endParaRPr>
          </a:p>
          <a:p>
            <a:pPr lvl="0" eaLnBrk="1" hangingPunct="1"/>
            <a:r>
              <a:rPr lang="zh-CN" altLang="en-US" sz="2800" b="1" dirty="0"/>
              <a:t>高能点火系统，耐高温的排气阀门材料，配以德尔福的电控系统，适合于燃气火焰传导的燃烧室，适合于天然气尾气排放的后处置装置等等。据了解，该发动机目前已装在新海狮七座面包车上，其动力性经济性、环保性、安全性诸项指标均达世界先进水平。</a:t>
            </a:r>
            <a:r>
              <a:rPr lang="zh-CN" altLang="en-US" sz="2800" dirty="0"/>
              <a:t> </a:t>
            </a:r>
            <a:endParaRPr lang="zh-CN" alt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2"/>
          <p:cNvSpPr>
            <a:spLocks noGrp="1"/>
          </p:cNvSpPr>
          <p:nvPr>
            <p:ph type="title"/>
          </p:nvPr>
        </p:nvSpPr>
        <p:spPr>
          <a:ln/>
        </p:spPr>
        <p:txBody>
          <a:bodyPr vert="horz" wrap="square" lIns="91440" tIns="45720" rIns="91440" bIns="45720" anchor="ctr"/>
          <a:p>
            <a:pPr eaLnBrk="1" hangingPunct="1"/>
            <a:endParaRPr lang="zh-CN" altLang="en-US" dirty="0"/>
          </a:p>
        </p:txBody>
      </p:sp>
      <p:sp>
        <p:nvSpPr>
          <p:cNvPr id="35842" name="Rectangle 3"/>
          <p:cNvSpPr>
            <a:spLocks noGrp="1"/>
          </p:cNvSpPr>
          <p:nvPr>
            <p:ph idx="1"/>
          </p:nvPr>
        </p:nvSpPr>
        <p:spPr>
          <a:ln/>
        </p:spPr>
        <p:txBody>
          <a:bodyPr vert="horz" wrap="square" lIns="91440" tIns="45720" rIns="91440" bIns="45720" anchor="t"/>
          <a:p>
            <a:pPr eaLnBrk="1" hangingPunct="1"/>
            <a:endParaRPr lang="zh-CN" altLang="en-US" dirty="0"/>
          </a:p>
        </p:txBody>
      </p:sp>
      <p:pic>
        <p:nvPicPr>
          <p:cNvPr id="35843" name="Picture 4"/>
          <p:cNvPicPr>
            <a:picLocks noChangeAspect="1"/>
          </p:cNvPicPr>
          <p:nvPr/>
        </p:nvPicPr>
        <p:blipFill>
          <a:blip r:embed="rId1"/>
          <a:stretch>
            <a:fillRect/>
          </a:stretch>
        </p:blipFill>
        <p:spPr>
          <a:xfrm>
            <a:off x="468313" y="260350"/>
            <a:ext cx="8207375" cy="583247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41985"/>
          <p:cNvSpPr>
            <a:spLocks noGrp="1"/>
          </p:cNvSpPr>
          <p:nvPr>
            <p:ph type="title"/>
          </p:nvPr>
        </p:nvSpPr>
        <p:spPr>
          <a:ln/>
        </p:spPr>
        <p:txBody>
          <a:bodyPr anchor="ctr"/>
          <a:p>
            <a:endParaRPr lang="zh-CN" altLang="en-US" dirty="0"/>
          </a:p>
        </p:txBody>
      </p:sp>
      <p:sp>
        <p:nvSpPr>
          <p:cNvPr id="41987" name="文本占位符 41986"/>
          <p:cNvSpPr>
            <a:spLocks noGrp="1"/>
          </p:cNvSpPr>
          <p:nvPr>
            <p:ph type="body" idx="1"/>
          </p:nvPr>
        </p:nvSpPr>
        <p:spPr>
          <a:ln/>
        </p:spPr>
        <p:txBody>
          <a:bodyPr/>
          <a:p>
            <a:endParaRPr lang="zh-CN" altLang="en-US" dirty="0"/>
          </a:p>
        </p:txBody>
      </p:sp>
      <p:pic>
        <p:nvPicPr>
          <p:cNvPr id="41988" name="图片 41987"/>
          <p:cNvPicPr>
            <a:picLocks noChangeAspect="1"/>
          </p:cNvPicPr>
          <p:nvPr/>
        </p:nvPicPr>
        <p:blipFill>
          <a:blip r:embed="rId1"/>
          <a:stretch>
            <a:fillRect/>
          </a:stretch>
        </p:blipFill>
        <p:spPr>
          <a:xfrm>
            <a:off x="468313" y="260350"/>
            <a:ext cx="8207375" cy="583247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
          <p:cNvSpPr>
            <a:spLocks noGrp="1"/>
          </p:cNvSpPr>
          <p:nvPr>
            <p:ph type="title"/>
          </p:nvPr>
        </p:nvSpPr>
        <p:spPr>
          <a:xfrm>
            <a:off x="0" y="0"/>
            <a:ext cx="9144000" cy="1341438"/>
          </a:xfrm>
          <a:ln/>
        </p:spPr>
        <p:txBody>
          <a:bodyPr vert="horz" wrap="square" lIns="91440" tIns="45720" rIns="91440" bIns="45720" anchor="ctr"/>
          <a:p>
            <a:pPr lvl="0" eaLnBrk="1" hangingPunct="1"/>
            <a:r>
              <a:rPr lang="en-US" altLang="zh-CN" b="1">
                <a:solidFill>
                  <a:srgbClr val="C00000"/>
                </a:solidFill>
                <a:latin typeface="微软雅黑" panose="020B0503020204020204" pitchFamily="34" charset="-122"/>
                <a:ea typeface="微软雅黑" panose="020B0503020204020204" pitchFamily="34" charset="-122"/>
              </a:rPr>
              <a:t>5</a:t>
            </a:r>
            <a:r>
              <a:rPr lang="zh-CN" altLang="en-US" b="1" dirty="0">
                <a:solidFill>
                  <a:srgbClr val="C00000"/>
                </a:solidFill>
                <a:latin typeface="微软雅黑" panose="020B0503020204020204" pitchFamily="34" charset="-122"/>
                <a:ea typeface="微软雅黑" panose="020B0503020204020204" pitchFamily="34" charset="-122"/>
              </a:rPr>
              <a:t>、车用</a:t>
            </a:r>
            <a:r>
              <a:rPr lang="en-US" altLang="zh-CN" b="1">
                <a:solidFill>
                  <a:srgbClr val="C00000"/>
                </a:solidFill>
                <a:latin typeface="微软雅黑" panose="020B0503020204020204" pitchFamily="34" charset="-122"/>
                <a:ea typeface="微软雅黑" panose="020B0503020204020204" pitchFamily="34" charset="-122"/>
              </a:rPr>
              <a:t>CNG</a:t>
            </a:r>
            <a:r>
              <a:rPr lang="zh-CN" altLang="en-US" b="1" dirty="0">
                <a:solidFill>
                  <a:srgbClr val="C00000"/>
                </a:solidFill>
                <a:latin typeface="微软雅黑" panose="020B0503020204020204" pitchFamily="34" charset="-122"/>
                <a:ea typeface="微软雅黑" panose="020B0503020204020204" pitchFamily="34" charset="-122"/>
              </a:rPr>
              <a:t>供气系统的压力有望</a:t>
            </a:r>
            <a:br>
              <a:rPr lang="zh-CN" altLang="en-US" b="1" dirty="0">
                <a:solidFill>
                  <a:srgbClr val="C00000"/>
                </a:solidFill>
                <a:latin typeface="微软雅黑" panose="020B0503020204020204" pitchFamily="34" charset="-122"/>
                <a:ea typeface="微软雅黑" panose="020B0503020204020204" pitchFamily="34" charset="-122"/>
              </a:rPr>
            </a:br>
            <a:r>
              <a:rPr lang="zh-CN" altLang="en-US" b="1" dirty="0">
                <a:solidFill>
                  <a:srgbClr val="C00000"/>
                </a:solidFill>
                <a:latin typeface="微软雅黑" panose="020B0503020204020204" pitchFamily="34" charset="-122"/>
                <a:ea typeface="微软雅黑" panose="020B0503020204020204" pitchFamily="34" charset="-122"/>
              </a:rPr>
              <a:t>从</a:t>
            </a:r>
            <a:r>
              <a:rPr lang="en-US" altLang="zh-CN" b="1">
                <a:solidFill>
                  <a:srgbClr val="C00000"/>
                </a:solidFill>
                <a:latin typeface="微软雅黑" panose="020B0503020204020204" pitchFamily="34" charset="-122"/>
                <a:ea typeface="微软雅黑" panose="020B0503020204020204" pitchFamily="34" charset="-122"/>
              </a:rPr>
              <a:t>20MPa</a:t>
            </a:r>
            <a:r>
              <a:rPr lang="zh-CN" altLang="en-US" b="1" dirty="0">
                <a:solidFill>
                  <a:srgbClr val="C00000"/>
                </a:solidFill>
                <a:latin typeface="微软雅黑" panose="020B0503020204020204" pitchFamily="34" charset="-122"/>
                <a:ea typeface="微软雅黑" panose="020B0503020204020204" pitchFamily="34" charset="-122"/>
              </a:rPr>
              <a:t>提升至</a:t>
            </a:r>
            <a:r>
              <a:rPr lang="en-US" altLang="zh-CN" b="1">
                <a:solidFill>
                  <a:srgbClr val="C00000"/>
                </a:solidFill>
                <a:latin typeface="微软雅黑" panose="020B0503020204020204" pitchFamily="34" charset="-122"/>
                <a:ea typeface="微软雅黑" panose="020B0503020204020204" pitchFamily="34" charset="-122"/>
              </a:rPr>
              <a:t>25MPa</a:t>
            </a:r>
            <a:r>
              <a:rPr lang="zh-CN" altLang="en-US"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36866" name="内容占位符 2"/>
          <p:cNvSpPr>
            <a:spLocks noGrp="1"/>
          </p:cNvSpPr>
          <p:nvPr>
            <p:ph idx="1"/>
          </p:nvPr>
        </p:nvSpPr>
        <p:spPr>
          <a:xfrm>
            <a:off x="0" y="2060575"/>
            <a:ext cx="9144000" cy="4797425"/>
          </a:xfrm>
          <a:ln/>
        </p:spPr>
        <p:txBody>
          <a:bodyPr vert="horz" wrap="square" lIns="91440" tIns="45720" rIns="91440" bIns="45720" anchor="t"/>
          <a:p>
            <a:pPr lvl="0" eaLnBrk="1" hangingPunct="1"/>
            <a:r>
              <a:rPr lang="zh-CN" altLang="en-US" b="1" dirty="0"/>
              <a:t>相匹配的加气站的压缩机和储气设施的工作压力</a:t>
            </a:r>
            <a:r>
              <a:rPr lang="zh-CN" altLang="en-US" b="1" dirty="0">
                <a:solidFill>
                  <a:schemeClr val="folHlink"/>
                </a:solidFill>
              </a:rPr>
              <a:t>由</a:t>
            </a:r>
            <a:r>
              <a:rPr lang="en-US" altLang="zh-CN" b="1">
                <a:solidFill>
                  <a:schemeClr val="folHlink"/>
                </a:solidFill>
              </a:rPr>
              <a:t>25MPa</a:t>
            </a:r>
            <a:r>
              <a:rPr lang="zh-CN" altLang="en-US" b="1" dirty="0">
                <a:solidFill>
                  <a:schemeClr val="folHlink"/>
                </a:solidFill>
              </a:rPr>
              <a:t>升至</a:t>
            </a:r>
            <a:r>
              <a:rPr lang="en-US" altLang="zh-CN" b="1">
                <a:solidFill>
                  <a:schemeClr val="folHlink"/>
                </a:solidFill>
              </a:rPr>
              <a:t>30 </a:t>
            </a:r>
            <a:r>
              <a:rPr lang="en-US" altLang="zh-CN" b="1" err="1">
                <a:solidFill>
                  <a:schemeClr val="folHlink"/>
                </a:solidFill>
              </a:rPr>
              <a:t>MPa</a:t>
            </a:r>
            <a:r>
              <a:rPr lang="zh-CN" altLang="en-US" b="1" dirty="0"/>
              <a:t>，</a:t>
            </a:r>
            <a:endParaRPr lang="zh-CN" altLang="en-US" b="1" dirty="0"/>
          </a:p>
          <a:p>
            <a:pPr lvl="0" eaLnBrk="1" hangingPunct="1"/>
            <a:r>
              <a:rPr lang="zh-CN" altLang="en-US" b="1" dirty="0"/>
              <a:t>而长管拖车的工作压力也将由目前的</a:t>
            </a:r>
            <a:r>
              <a:rPr lang="en-US" altLang="zh-CN" b="1">
                <a:solidFill>
                  <a:schemeClr val="folHlink"/>
                </a:solidFill>
              </a:rPr>
              <a:t>20 </a:t>
            </a:r>
            <a:r>
              <a:rPr lang="en-US" altLang="zh-CN" b="1" err="1">
                <a:solidFill>
                  <a:schemeClr val="folHlink"/>
                </a:solidFill>
              </a:rPr>
              <a:t>MPa</a:t>
            </a:r>
            <a:r>
              <a:rPr lang="zh-CN" altLang="en-US" b="1" dirty="0">
                <a:solidFill>
                  <a:schemeClr val="folHlink"/>
                </a:solidFill>
              </a:rPr>
              <a:t>提高至</a:t>
            </a:r>
            <a:r>
              <a:rPr lang="en-US" altLang="zh-CN" b="1">
                <a:solidFill>
                  <a:schemeClr val="folHlink"/>
                </a:solidFill>
              </a:rPr>
              <a:t>25 MPa-30 </a:t>
            </a:r>
            <a:r>
              <a:rPr lang="en-US" altLang="zh-CN" b="1" err="1">
                <a:solidFill>
                  <a:schemeClr val="folHlink"/>
                </a:solidFill>
              </a:rPr>
              <a:t>MPa</a:t>
            </a:r>
            <a:r>
              <a:rPr lang="zh-CN" altLang="en-US" b="1" dirty="0"/>
              <a:t>。</a:t>
            </a:r>
            <a:endParaRPr lang="zh-CN" altLang="en-US" b="1" dirty="0"/>
          </a:p>
          <a:p>
            <a:pPr lvl="0" eaLnBrk="1" hangingPunct="1"/>
            <a:r>
              <a:rPr lang="zh-CN" altLang="en-US" b="1" dirty="0">
                <a:solidFill>
                  <a:srgbClr val="FF0000"/>
                </a:solidFill>
              </a:rPr>
              <a:t>因为</a:t>
            </a:r>
            <a:r>
              <a:rPr lang="en-US" altLang="zh-CN" b="1">
                <a:solidFill>
                  <a:srgbClr val="FF0000"/>
                </a:solidFill>
              </a:rPr>
              <a:t>GB33145-2016《</a:t>
            </a:r>
            <a:r>
              <a:rPr lang="zh-CN" altLang="en-US" b="1" dirty="0">
                <a:solidFill>
                  <a:srgbClr val="FF0000"/>
                </a:solidFill>
              </a:rPr>
              <a:t>钢制大容积高压气瓶</a:t>
            </a:r>
            <a:r>
              <a:rPr lang="en-US" altLang="zh-CN" b="1">
                <a:solidFill>
                  <a:srgbClr val="FF0000"/>
                </a:solidFill>
              </a:rPr>
              <a:t>》</a:t>
            </a:r>
            <a:r>
              <a:rPr lang="zh-CN" altLang="en-US" b="1" dirty="0">
                <a:solidFill>
                  <a:srgbClr val="FF0000"/>
                </a:solidFill>
              </a:rPr>
              <a:t>已发布，并从</a:t>
            </a:r>
            <a:r>
              <a:rPr lang="en-US" altLang="zh-CN" b="1">
                <a:solidFill>
                  <a:srgbClr val="FF0000"/>
                </a:solidFill>
              </a:rPr>
              <a:t>2017</a:t>
            </a:r>
            <a:r>
              <a:rPr lang="zh-CN" altLang="en-US" b="1" dirty="0">
                <a:solidFill>
                  <a:srgbClr val="FF0000"/>
                </a:solidFill>
              </a:rPr>
              <a:t>年</a:t>
            </a:r>
            <a:r>
              <a:rPr lang="en-US" altLang="zh-CN" b="1">
                <a:solidFill>
                  <a:srgbClr val="FF0000"/>
                </a:solidFill>
              </a:rPr>
              <a:t>7</a:t>
            </a:r>
            <a:r>
              <a:rPr lang="zh-CN" altLang="en-US" b="1" dirty="0">
                <a:solidFill>
                  <a:srgbClr val="FF0000"/>
                </a:solidFill>
              </a:rPr>
              <a:t>月</a:t>
            </a:r>
            <a:r>
              <a:rPr lang="en-US" altLang="zh-CN" b="1">
                <a:solidFill>
                  <a:srgbClr val="FF0000"/>
                </a:solidFill>
              </a:rPr>
              <a:t>1</a:t>
            </a:r>
            <a:r>
              <a:rPr lang="zh-CN" altLang="en-US" b="1" dirty="0">
                <a:solidFill>
                  <a:srgbClr val="FF0000"/>
                </a:solidFill>
              </a:rPr>
              <a:t>日起实施，其工作压力即为</a:t>
            </a:r>
            <a:r>
              <a:rPr lang="en-US" altLang="zh-CN" b="1">
                <a:solidFill>
                  <a:srgbClr val="FF0000"/>
                </a:solidFill>
              </a:rPr>
              <a:t>30 </a:t>
            </a:r>
            <a:r>
              <a:rPr lang="en-US" altLang="zh-CN" b="1" err="1">
                <a:solidFill>
                  <a:srgbClr val="FF0000"/>
                </a:solidFill>
              </a:rPr>
              <a:t>MPa</a:t>
            </a:r>
            <a:r>
              <a:rPr lang="zh-CN" altLang="en-US" b="1" dirty="0">
                <a:solidFill>
                  <a:srgbClr val="FF0000"/>
                </a:solidFill>
              </a:rPr>
              <a:t>。</a:t>
            </a:r>
            <a:r>
              <a:rPr lang="zh-CN" altLang="en-US" dirty="0"/>
              <a:t> </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3"/>
          <p:cNvSpPr>
            <a:spLocks noGrp="1"/>
          </p:cNvSpPr>
          <p:nvPr>
            <p:ph type="ctrTitle"/>
          </p:nvPr>
        </p:nvSpPr>
        <p:spPr>
          <a:xfrm>
            <a:off x="0" y="2130425"/>
            <a:ext cx="9144000" cy="1470025"/>
          </a:xfrm>
          <a:ln/>
        </p:spPr>
        <p:txBody>
          <a:bodyPr vert="horz" wrap="square" lIns="91440" tIns="45720" rIns="91440" bIns="45720" anchor="ctr"/>
          <a:p>
            <a:pPr eaLnBrk="1" hangingPunct="1"/>
            <a:r>
              <a:rPr lang="zh-CN" altLang="en-US" sz="8000" b="1" dirty="0">
                <a:solidFill>
                  <a:srgbClr val="C00000"/>
                </a:solidFill>
                <a:latin typeface="微软雅黑" panose="020B0503020204020204" pitchFamily="34" charset="-122"/>
                <a:ea typeface="微软雅黑" panose="020B0503020204020204" pitchFamily="34" charset="-122"/>
              </a:rPr>
              <a:t>四、几点预测</a:t>
            </a:r>
            <a:endParaRPr lang="zh-CN" altLang="en-US" sz="8000" dirty="0"/>
          </a:p>
        </p:txBody>
      </p:sp>
      <p:sp>
        <p:nvSpPr>
          <p:cNvPr id="5" name="副标题 4"/>
          <p:cNvSpPr>
            <a:spLocks noGrp="1"/>
          </p:cNvSpPr>
          <p:nvPr>
            <p:ph type="subTitle" idx="1"/>
          </p:nvPr>
        </p:nvSpPr>
        <p:spPr/>
        <p:txBody>
          <a:bodyPr vert="horz" wrap="square" lIns="91440" tIns="45720" rIns="91440" bIns="45720" numCol="1" rtlCol="0" anchor="t" anchorCtr="0" compatLnSpc="1">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内容占位符 2"/>
          <p:cNvSpPr>
            <a:spLocks noGrp="1"/>
          </p:cNvSpPr>
          <p:nvPr>
            <p:ph idx="1"/>
          </p:nvPr>
        </p:nvSpPr>
        <p:spPr>
          <a:xfrm>
            <a:off x="0" y="0"/>
            <a:ext cx="9144000" cy="6858000"/>
          </a:xfrm>
          <a:ln/>
        </p:spPr>
        <p:txBody>
          <a:bodyPr vert="horz" wrap="square" lIns="91440" tIns="45720" rIns="91440" bIns="45720" anchor="t"/>
          <a:p>
            <a:pPr eaLnBrk="1" hangingPunct="1">
              <a:lnSpc>
                <a:spcPct val="150000"/>
              </a:lnSpc>
              <a:buNone/>
            </a:pPr>
            <a:r>
              <a:rPr lang="en-US" altLang="zh-CN" sz="2400" b="1">
                <a:solidFill>
                  <a:srgbClr val="C00000"/>
                </a:solidFill>
                <a:latin typeface="微软雅黑" panose="020B0503020204020204" pitchFamily="34" charset="-122"/>
                <a:ea typeface="微软雅黑" panose="020B0503020204020204" pitchFamily="34" charset="-122"/>
              </a:rPr>
              <a:t>1</a:t>
            </a:r>
            <a:r>
              <a:rPr lang="zh-CN" altLang="en-US" sz="2400" b="1" dirty="0">
                <a:solidFill>
                  <a:srgbClr val="C00000"/>
                </a:solidFill>
                <a:latin typeface="微软雅黑" panose="020B0503020204020204" pitchFamily="34" charset="-122"/>
                <a:ea typeface="微软雅黑" panose="020B0503020204020204" pitchFamily="34" charset="-122"/>
              </a:rPr>
              <a:t>、</a:t>
            </a:r>
            <a:r>
              <a:rPr lang="en-US" altLang="zh-CN" b="1">
                <a:solidFill>
                  <a:srgbClr val="C00000"/>
                </a:solidFill>
                <a:latin typeface="微软雅黑" panose="020B0503020204020204" pitchFamily="34" charset="-122"/>
                <a:ea typeface="微软雅黑" panose="020B0503020204020204" pitchFamily="34" charset="-122"/>
              </a:rPr>
              <a:t>2020</a:t>
            </a:r>
            <a:r>
              <a:rPr lang="zh-CN" altLang="en-US" b="1" dirty="0">
                <a:solidFill>
                  <a:srgbClr val="C00000"/>
                </a:solidFill>
                <a:latin typeface="微软雅黑" panose="020B0503020204020204" pitchFamily="34" charset="-122"/>
                <a:ea typeface="微软雅黑" panose="020B0503020204020204" pitchFamily="34" charset="-122"/>
              </a:rPr>
              <a:t>年天然气汽车保有量将达</a:t>
            </a:r>
            <a:r>
              <a:rPr lang="en-US" altLang="zh-CN" b="1">
                <a:solidFill>
                  <a:srgbClr val="C00000"/>
                </a:solidFill>
                <a:latin typeface="微软雅黑" panose="020B0503020204020204" pitchFamily="34" charset="-122"/>
                <a:ea typeface="微软雅黑" panose="020B0503020204020204" pitchFamily="34" charset="-122"/>
              </a:rPr>
              <a:t>1000</a:t>
            </a:r>
            <a:r>
              <a:rPr lang="zh-CN" altLang="en-US" b="1" dirty="0">
                <a:solidFill>
                  <a:srgbClr val="C00000"/>
                </a:solidFill>
                <a:latin typeface="微软雅黑" panose="020B0503020204020204" pitchFamily="34" charset="-122"/>
                <a:ea typeface="微软雅黑" panose="020B0503020204020204" pitchFamily="34" charset="-122"/>
              </a:rPr>
              <a:t>万辆（其中</a:t>
            </a:r>
            <a:r>
              <a:rPr lang="en-US" altLang="zh-CN" b="1">
                <a:solidFill>
                  <a:srgbClr val="C00000"/>
                </a:solidFill>
                <a:latin typeface="微软雅黑" panose="020B0503020204020204" pitchFamily="34" charset="-122"/>
                <a:ea typeface="微软雅黑" panose="020B0503020204020204" pitchFamily="34" charset="-122"/>
              </a:rPr>
              <a:t>LNG</a:t>
            </a:r>
            <a:r>
              <a:rPr lang="zh-CN" altLang="en-US" b="1" dirty="0">
                <a:solidFill>
                  <a:srgbClr val="C00000"/>
                </a:solidFill>
                <a:latin typeface="微软雅黑" panose="020B0503020204020204" pitchFamily="34" charset="-122"/>
                <a:ea typeface="微软雅黑" panose="020B0503020204020204" pitchFamily="34" charset="-122"/>
              </a:rPr>
              <a:t>汽车达</a:t>
            </a:r>
            <a:r>
              <a:rPr lang="en-US" altLang="zh-CN" b="1">
                <a:solidFill>
                  <a:srgbClr val="C00000"/>
                </a:solidFill>
                <a:latin typeface="微软雅黑" panose="020B0503020204020204" pitchFamily="34" charset="-122"/>
                <a:ea typeface="微软雅黑" panose="020B0503020204020204" pitchFamily="34" charset="-122"/>
              </a:rPr>
              <a:t>50</a:t>
            </a:r>
            <a:r>
              <a:rPr lang="zh-CN" altLang="en-US" b="1" dirty="0">
                <a:solidFill>
                  <a:srgbClr val="C00000"/>
                </a:solidFill>
                <a:latin typeface="微软雅黑" panose="020B0503020204020204" pitchFamily="34" charset="-122"/>
                <a:ea typeface="微软雅黑" panose="020B0503020204020204" pitchFamily="34" charset="-122"/>
              </a:rPr>
              <a:t>万辆），天然气汽车加气站</a:t>
            </a:r>
            <a:r>
              <a:rPr lang="en-US" altLang="zh-CN" b="1">
                <a:solidFill>
                  <a:srgbClr val="C00000"/>
                </a:solidFill>
                <a:latin typeface="微软雅黑" panose="020B0503020204020204" pitchFamily="34" charset="-122"/>
                <a:ea typeface="微软雅黑" panose="020B0503020204020204" pitchFamily="34" charset="-122"/>
              </a:rPr>
              <a:t>1.2</a:t>
            </a:r>
            <a:r>
              <a:rPr lang="zh-CN" altLang="en-US" b="1" dirty="0">
                <a:solidFill>
                  <a:srgbClr val="C00000"/>
                </a:solidFill>
                <a:latin typeface="微软雅黑" panose="020B0503020204020204" pitchFamily="34" charset="-122"/>
                <a:ea typeface="微软雅黑" panose="020B0503020204020204" pitchFamily="34" charset="-122"/>
              </a:rPr>
              <a:t>万座（其中</a:t>
            </a:r>
            <a:r>
              <a:rPr lang="en-US" altLang="zh-CN" b="1">
                <a:solidFill>
                  <a:srgbClr val="C00000"/>
                </a:solidFill>
                <a:latin typeface="微软雅黑" panose="020B0503020204020204" pitchFamily="34" charset="-122"/>
                <a:ea typeface="微软雅黑" panose="020B0503020204020204" pitchFamily="34" charset="-122"/>
              </a:rPr>
              <a:t>LNG</a:t>
            </a:r>
            <a:r>
              <a:rPr lang="zh-CN" altLang="en-US" b="1" dirty="0">
                <a:solidFill>
                  <a:srgbClr val="C00000"/>
                </a:solidFill>
                <a:latin typeface="微软雅黑" panose="020B0503020204020204" pitchFamily="34" charset="-122"/>
                <a:ea typeface="微软雅黑" panose="020B0503020204020204" pitchFamily="34" charset="-122"/>
              </a:rPr>
              <a:t>汽车加气站</a:t>
            </a:r>
            <a:r>
              <a:rPr lang="en-US" altLang="zh-CN" b="1">
                <a:solidFill>
                  <a:srgbClr val="C00000"/>
                </a:solidFill>
                <a:latin typeface="微软雅黑" panose="020B0503020204020204" pitchFamily="34" charset="-122"/>
                <a:ea typeface="微软雅黑" panose="020B0503020204020204" pitchFamily="34" charset="-122"/>
              </a:rPr>
              <a:t>4000</a:t>
            </a:r>
            <a:r>
              <a:rPr lang="zh-CN" altLang="en-US" b="1" dirty="0">
                <a:solidFill>
                  <a:srgbClr val="C00000"/>
                </a:solidFill>
                <a:latin typeface="微软雅黑" panose="020B0503020204020204" pitchFamily="34" charset="-122"/>
                <a:ea typeface="微软雅黑" panose="020B0503020204020204" pitchFamily="34" charset="-122"/>
              </a:rPr>
              <a:t>座）。</a:t>
            </a:r>
            <a:endParaRPr lang="zh-CN" altLang="en-US" b="1"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None/>
            </a:pPr>
            <a:endParaRPr lang="zh-CN" altLang="en-US" sz="800" b="1"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None/>
            </a:pPr>
            <a:r>
              <a:rPr lang="en-US" altLang="zh-CN" sz="2400" b="1">
                <a:solidFill>
                  <a:schemeClr val="hlink"/>
                </a:solidFill>
                <a:latin typeface="微软雅黑" panose="020B0503020204020204" pitchFamily="34" charset="-122"/>
                <a:ea typeface="微软雅黑" panose="020B0503020204020204" pitchFamily="34" charset="-122"/>
              </a:rPr>
              <a:t>2</a:t>
            </a:r>
            <a:r>
              <a:rPr lang="zh-CN" altLang="en-US" sz="2400" b="1" dirty="0">
                <a:solidFill>
                  <a:schemeClr val="hlink"/>
                </a:solidFill>
                <a:latin typeface="微软雅黑" panose="020B0503020204020204" pitchFamily="34" charset="-122"/>
                <a:ea typeface="微软雅黑" panose="020B0503020204020204" pitchFamily="34" charset="-122"/>
              </a:rPr>
              <a:t>、在“十三五”期间率先达到国六排放标准的将是天然气汽车。</a:t>
            </a:r>
            <a:endParaRPr lang="zh-CN" altLang="en-US" sz="2400" b="1" dirty="0">
              <a:solidFill>
                <a:schemeClr val="hlink"/>
              </a:solidFill>
              <a:latin typeface="微软雅黑" panose="020B0503020204020204" pitchFamily="34" charset="-122"/>
              <a:ea typeface="微软雅黑" panose="020B0503020204020204" pitchFamily="34" charset="-122"/>
            </a:endParaRPr>
          </a:p>
          <a:p>
            <a:pPr eaLnBrk="1" hangingPunct="1">
              <a:lnSpc>
                <a:spcPct val="150000"/>
              </a:lnSpc>
              <a:buNone/>
            </a:pPr>
            <a:endParaRPr lang="zh-CN" altLang="en-US" sz="800" b="1" dirty="0">
              <a:solidFill>
                <a:schemeClr val="hlink"/>
              </a:solidFill>
              <a:latin typeface="微软雅黑" panose="020B0503020204020204" pitchFamily="34" charset="-122"/>
              <a:ea typeface="微软雅黑" panose="020B0503020204020204" pitchFamily="34" charset="-122"/>
            </a:endParaRPr>
          </a:p>
          <a:p>
            <a:pPr eaLnBrk="1" hangingPunct="1">
              <a:lnSpc>
                <a:spcPct val="150000"/>
              </a:lnSpc>
              <a:buNone/>
            </a:pPr>
            <a:r>
              <a:rPr lang="en-US" altLang="zh-CN" b="1">
                <a:solidFill>
                  <a:schemeClr val="folHlink"/>
                </a:solidFill>
                <a:latin typeface="微软雅黑" panose="020B0503020204020204" pitchFamily="34" charset="-122"/>
                <a:ea typeface="微软雅黑" panose="020B0503020204020204" pitchFamily="34" charset="-122"/>
              </a:rPr>
              <a:t>3</a:t>
            </a:r>
            <a:r>
              <a:rPr lang="zh-CN" altLang="en-US" b="1" dirty="0">
                <a:solidFill>
                  <a:schemeClr val="folHlink"/>
                </a:solidFill>
                <a:latin typeface="微软雅黑" panose="020B0503020204020204" pitchFamily="34" charset="-122"/>
                <a:ea typeface="微软雅黑" panose="020B0503020204020204" pitchFamily="34" charset="-122"/>
              </a:rPr>
              <a:t>、在“十三五”期间，山东省</a:t>
            </a:r>
            <a:r>
              <a:rPr lang="en-US" altLang="zh-CN" b="1">
                <a:solidFill>
                  <a:schemeClr val="folHlink"/>
                </a:solidFill>
                <a:latin typeface="微软雅黑" panose="020B0503020204020204" pitchFamily="34" charset="-122"/>
                <a:ea typeface="微软雅黑" panose="020B0503020204020204" pitchFamily="34" charset="-122"/>
              </a:rPr>
              <a:t>CNG</a:t>
            </a:r>
            <a:r>
              <a:rPr lang="zh-CN" altLang="en-US" b="1" dirty="0">
                <a:solidFill>
                  <a:schemeClr val="folHlink"/>
                </a:solidFill>
                <a:latin typeface="微软雅黑" panose="020B0503020204020204" pitchFamily="34" charset="-122"/>
                <a:ea typeface="微软雅黑" panose="020B0503020204020204" pitchFamily="34" charset="-122"/>
              </a:rPr>
              <a:t>汽车保有量将迈进</a:t>
            </a:r>
            <a:r>
              <a:rPr lang="en-US" altLang="zh-CN" b="1">
                <a:solidFill>
                  <a:schemeClr val="folHlink"/>
                </a:solidFill>
                <a:latin typeface="微软雅黑" panose="020B0503020204020204" pitchFamily="34" charset="-122"/>
                <a:ea typeface="微软雅黑" panose="020B0503020204020204" pitchFamily="34" charset="-122"/>
              </a:rPr>
              <a:t>100</a:t>
            </a:r>
            <a:r>
              <a:rPr lang="zh-CN" altLang="en-US" b="1" dirty="0">
                <a:solidFill>
                  <a:schemeClr val="folHlink"/>
                </a:solidFill>
                <a:latin typeface="微软雅黑" panose="020B0503020204020204" pitchFamily="34" charset="-122"/>
                <a:ea typeface="微软雅黑" panose="020B0503020204020204" pitchFamily="34" charset="-122"/>
              </a:rPr>
              <a:t>万辆大关；四川、河北的该保有量将跨入</a:t>
            </a:r>
            <a:r>
              <a:rPr lang="en-US" altLang="zh-CN" b="1">
                <a:solidFill>
                  <a:schemeClr val="folHlink"/>
                </a:solidFill>
                <a:latin typeface="微软雅黑" panose="020B0503020204020204" pitchFamily="34" charset="-122"/>
                <a:ea typeface="微软雅黑" panose="020B0503020204020204" pitchFamily="34" charset="-122"/>
              </a:rPr>
              <a:t>50</a:t>
            </a:r>
            <a:r>
              <a:rPr lang="zh-CN" altLang="en-US" b="1" dirty="0">
                <a:solidFill>
                  <a:schemeClr val="folHlink"/>
                </a:solidFill>
                <a:latin typeface="微软雅黑" panose="020B0503020204020204" pitchFamily="34" charset="-122"/>
                <a:ea typeface="微软雅黑" panose="020B0503020204020204" pitchFamily="34" charset="-122"/>
              </a:rPr>
              <a:t>万辆大关；保有量达</a:t>
            </a:r>
            <a:r>
              <a:rPr lang="en-US" altLang="zh-CN" b="1">
                <a:solidFill>
                  <a:schemeClr val="folHlink"/>
                </a:solidFill>
                <a:latin typeface="微软雅黑" panose="020B0503020204020204" pitchFamily="34" charset="-122"/>
                <a:ea typeface="微软雅黑" panose="020B0503020204020204" pitchFamily="34" charset="-122"/>
              </a:rPr>
              <a:t>10</a:t>
            </a:r>
            <a:r>
              <a:rPr lang="zh-CN" altLang="en-US" b="1" dirty="0">
                <a:solidFill>
                  <a:schemeClr val="folHlink"/>
                </a:solidFill>
                <a:latin typeface="微软雅黑" panose="020B0503020204020204" pitchFamily="34" charset="-122"/>
                <a:ea typeface="微软雅黑" panose="020B0503020204020204" pitchFamily="34" charset="-122"/>
              </a:rPr>
              <a:t>万辆以上的城市将超过</a:t>
            </a:r>
            <a:r>
              <a:rPr lang="en-US" altLang="zh-CN" b="1">
                <a:solidFill>
                  <a:schemeClr val="folHlink"/>
                </a:solidFill>
                <a:latin typeface="微软雅黑" panose="020B0503020204020204" pitchFamily="34" charset="-122"/>
                <a:ea typeface="微软雅黑" panose="020B0503020204020204" pitchFamily="34" charset="-122"/>
              </a:rPr>
              <a:t>20</a:t>
            </a:r>
            <a:r>
              <a:rPr lang="zh-CN" altLang="en-US" b="1" dirty="0">
                <a:solidFill>
                  <a:schemeClr val="folHlink"/>
                </a:solidFill>
                <a:latin typeface="微软雅黑" panose="020B0503020204020204" pitchFamily="34" charset="-122"/>
                <a:ea typeface="微软雅黑" panose="020B0503020204020204" pitchFamily="34" charset="-122"/>
              </a:rPr>
              <a:t>个。</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1" name="文本占位符 43010"/>
          <p:cNvSpPr>
            <a:spLocks noGrp="1"/>
          </p:cNvSpPr>
          <p:nvPr>
            <p:ph type="body" idx="1"/>
          </p:nvPr>
        </p:nvSpPr>
        <p:spPr>
          <a:xfrm>
            <a:off x="0" y="0"/>
            <a:ext cx="9144000" cy="6858000"/>
          </a:xfrm>
          <a:ln>
            <a:solidFill>
              <a:srgbClr val="660033"/>
            </a:solidFill>
            <a:miter/>
          </a:ln>
        </p:spPr>
        <p:txBody>
          <a:bodyPr/>
          <a:p>
            <a:r>
              <a:rPr lang="en-US" altLang="zh-CN" sz="4000" b="1">
                <a:solidFill>
                  <a:srgbClr val="CC3300"/>
                </a:solidFill>
                <a:latin typeface="微软雅黑" panose="020B0503020204020204" pitchFamily="34" charset="-122"/>
                <a:ea typeface="微软雅黑" panose="020B0503020204020204" pitchFamily="34" charset="-122"/>
              </a:rPr>
              <a:t>4</a:t>
            </a:r>
            <a:r>
              <a:rPr lang="zh-CN" altLang="en-US" sz="4000" b="1" dirty="0">
                <a:solidFill>
                  <a:srgbClr val="CC3300"/>
                </a:solidFill>
                <a:latin typeface="微软雅黑" panose="020B0503020204020204" pitchFamily="34" charset="-122"/>
                <a:ea typeface="微软雅黑" panose="020B0503020204020204" pitchFamily="34" charset="-122"/>
              </a:rPr>
              <a:t>、以达“国六”标准和提高</a:t>
            </a:r>
            <a:r>
              <a:rPr lang="en-US" altLang="zh-CN" sz="4000" b="1">
                <a:solidFill>
                  <a:srgbClr val="CC3300"/>
                </a:solidFill>
                <a:latin typeface="微软雅黑" panose="020B0503020204020204" pitchFamily="34" charset="-122"/>
                <a:ea typeface="微软雅黑" panose="020B0503020204020204" pitchFamily="34" charset="-122"/>
              </a:rPr>
              <a:t>CNGV</a:t>
            </a:r>
            <a:r>
              <a:rPr lang="zh-CN" altLang="en-US" sz="4000" b="1" dirty="0">
                <a:solidFill>
                  <a:srgbClr val="CC3300"/>
                </a:solidFill>
                <a:latin typeface="微软雅黑" panose="020B0503020204020204" pitchFamily="34" charset="-122"/>
                <a:ea typeface="微软雅黑" panose="020B0503020204020204" pitchFamily="34" charset="-122"/>
              </a:rPr>
              <a:t>工作压力为代表的天然气汽车的技术创新和升级换代将在“十三五”期间取得多项突破。</a:t>
            </a:r>
            <a:endParaRPr lang="en-US" altLang="zh-CN" sz="4000">
              <a:solidFill>
                <a:srgbClr val="CC3300"/>
              </a:solidFill>
            </a:endParaRPr>
          </a:p>
          <a:p>
            <a:endParaRPr lang="en-US" altLang="zh-CN" sz="4000">
              <a:solidFill>
                <a:srgbClr val="CC3300"/>
              </a:solidFill>
            </a:endParaRPr>
          </a:p>
          <a:p>
            <a:r>
              <a:rPr lang="en-US" altLang="zh-CN" sz="4000" b="1">
                <a:solidFill>
                  <a:srgbClr val="660033"/>
                </a:solidFill>
                <a:latin typeface="微软雅黑" panose="020B0503020204020204" pitchFamily="34" charset="-122"/>
                <a:ea typeface="微软雅黑" panose="020B0503020204020204" pitchFamily="34" charset="-122"/>
              </a:rPr>
              <a:t>5</a:t>
            </a:r>
            <a:r>
              <a:rPr lang="zh-CN" altLang="en-US" sz="4000" b="1" dirty="0">
                <a:solidFill>
                  <a:srgbClr val="660033"/>
                </a:solidFill>
                <a:latin typeface="微软雅黑" panose="020B0503020204020204" pitchFamily="34" charset="-122"/>
                <a:ea typeface="微软雅黑" panose="020B0503020204020204" pitchFamily="34" charset="-122"/>
              </a:rPr>
              <a:t>、</a:t>
            </a:r>
            <a:r>
              <a:rPr lang="en-US" altLang="zh-CN" sz="4000" b="1">
                <a:solidFill>
                  <a:srgbClr val="660033"/>
                </a:solidFill>
                <a:latin typeface="微软雅黑" panose="020B0503020204020204" pitchFamily="34" charset="-122"/>
                <a:ea typeface="微软雅黑" panose="020B0503020204020204" pitchFamily="34" charset="-122"/>
              </a:rPr>
              <a:t>CNG</a:t>
            </a:r>
            <a:r>
              <a:rPr lang="zh-CN" altLang="en-US" sz="4000" b="1" dirty="0">
                <a:solidFill>
                  <a:srgbClr val="660033"/>
                </a:solidFill>
                <a:latin typeface="微软雅黑" panose="020B0503020204020204" pitchFamily="34" charset="-122"/>
                <a:ea typeface="微软雅黑" panose="020B0503020204020204" pitchFamily="34" charset="-122"/>
              </a:rPr>
              <a:t>高性能家庭轿车问世：高性能发动机已量产；气瓶压力提高标准可望修订，续行程：</a:t>
            </a:r>
            <a:r>
              <a:rPr lang="en-US" altLang="zh-CN" sz="4000" b="1">
                <a:solidFill>
                  <a:srgbClr val="660033"/>
                </a:solidFill>
                <a:latin typeface="微软雅黑" panose="020B0503020204020204" pitchFamily="34" charset="-122"/>
                <a:ea typeface="微软雅黑" panose="020B0503020204020204" pitchFamily="34" charset="-122"/>
              </a:rPr>
              <a:t>400-500</a:t>
            </a:r>
            <a:r>
              <a:rPr lang="zh-CN" altLang="en-US" sz="4000" b="1" dirty="0">
                <a:solidFill>
                  <a:srgbClr val="660033"/>
                </a:solidFill>
                <a:latin typeface="微软雅黑" panose="020B0503020204020204" pitchFamily="34" charset="-122"/>
                <a:ea typeface="微软雅黑" panose="020B0503020204020204" pitchFamily="34" charset="-122"/>
              </a:rPr>
              <a:t>公里。</a:t>
            </a:r>
            <a:endParaRPr lang="zh-CN" altLang="en-US" sz="4000" b="1" dirty="0">
              <a:solidFill>
                <a:srgbClr val="660033"/>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
          <p:cNvSpPr>
            <a:spLocks noGrp="1"/>
          </p:cNvSpPr>
          <p:nvPr>
            <p:ph type="title"/>
          </p:nvPr>
        </p:nvSpPr>
        <p:spPr>
          <a:ln/>
        </p:spPr>
        <p:txBody>
          <a:bodyPr vert="horz" wrap="square" lIns="91440" tIns="45720" rIns="91440" bIns="45720" anchor="ctr"/>
          <a:p>
            <a:pPr eaLnBrk="1" hangingPunct="1"/>
            <a:r>
              <a:rPr lang="zh-CN" altLang="en-US" sz="4000" b="1" dirty="0">
                <a:solidFill>
                  <a:srgbClr val="C00000"/>
                </a:solidFill>
                <a:ea typeface="微软雅黑" panose="020B0503020204020204" pitchFamily="34" charset="-122"/>
              </a:rPr>
              <a:t>参考文献</a:t>
            </a:r>
            <a:endParaRPr lang="zh-CN" altLang="en-US" sz="4000" b="1" dirty="0">
              <a:solidFill>
                <a:srgbClr val="C00000"/>
              </a:solidFill>
              <a:ea typeface="微软雅黑" panose="020B0503020204020204" pitchFamily="34" charset="-122"/>
            </a:endParaRPr>
          </a:p>
        </p:txBody>
      </p:sp>
      <p:sp>
        <p:nvSpPr>
          <p:cNvPr id="39938" name="内容占位符 2"/>
          <p:cNvSpPr>
            <a:spLocks noGrp="1"/>
          </p:cNvSpPr>
          <p:nvPr>
            <p:ph idx="1"/>
          </p:nvPr>
        </p:nvSpPr>
        <p:spPr>
          <a:ln/>
        </p:spPr>
        <p:txBody>
          <a:bodyPr vert="horz" wrap="square" lIns="91440" tIns="45720" rIns="91440" bIns="45720" anchor="t"/>
          <a:p>
            <a:pPr algn="ctr" eaLnBrk="1" hangingPunct="1">
              <a:lnSpc>
                <a:spcPct val="150000"/>
              </a:lnSpc>
              <a:buNone/>
            </a:pPr>
            <a:r>
              <a:rPr lang="zh-CN" altLang="en-US" sz="2800" b="1" dirty="0"/>
              <a:t>本人曾发表过以下三篇文章，乐意跟大家分享：</a:t>
            </a:r>
            <a:endParaRPr lang="en-US" altLang="zh-CN" sz="2800" b="1"/>
          </a:p>
          <a:p>
            <a:pPr algn="ctr" eaLnBrk="1" hangingPunct="1">
              <a:lnSpc>
                <a:spcPct val="150000"/>
              </a:lnSpc>
              <a:buNone/>
            </a:pPr>
            <a:r>
              <a:rPr lang="zh-CN" altLang="en-US" sz="2800" b="1" dirty="0">
                <a:solidFill>
                  <a:srgbClr val="C00000"/>
                </a:solidFill>
              </a:rPr>
              <a:t>世界天然气汽车发展历程掠影</a:t>
            </a:r>
            <a:endParaRPr lang="en-US" altLang="zh-CN" sz="2800" b="1">
              <a:solidFill>
                <a:srgbClr val="C00000"/>
              </a:solidFill>
            </a:endParaRPr>
          </a:p>
          <a:p>
            <a:pPr algn="ctr" eaLnBrk="1" hangingPunct="1">
              <a:lnSpc>
                <a:spcPct val="150000"/>
              </a:lnSpc>
              <a:buNone/>
            </a:pPr>
            <a:r>
              <a:rPr lang="zh-CN" altLang="en-US" sz="2800" b="1" dirty="0">
                <a:solidFill>
                  <a:srgbClr val="C00000"/>
                </a:solidFill>
              </a:rPr>
              <a:t>中国天然气汽车发展历程掠影</a:t>
            </a:r>
            <a:endParaRPr lang="en-US" altLang="zh-CN" sz="2800" b="1">
              <a:solidFill>
                <a:srgbClr val="C00000"/>
              </a:solidFill>
            </a:endParaRPr>
          </a:p>
          <a:p>
            <a:pPr algn="ctr" eaLnBrk="1" hangingPunct="1">
              <a:lnSpc>
                <a:spcPct val="150000"/>
              </a:lnSpc>
              <a:buNone/>
            </a:pPr>
            <a:r>
              <a:rPr lang="zh-CN" altLang="en-US" sz="2800" b="1" dirty="0">
                <a:solidFill>
                  <a:srgbClr val="C00000"/>
                </a:solidFill>
              </a:rPr>
              <a:t>中国液化天然气汽车发展历程</a:t>
            </a:r>
            <a:endParaRPr lang="en-US" altLang="zh-CN" sz="2800" b="1">
              <a:solidFill>
                <a:srgbClr val="C00000"/>
              </a:solidFill>
            </a:endParaRPr>
          </a:p>
          <a:p>
            <a:pPr algn="ctr" eaLnBrk="1" hangingPunct="1">
              <a:lnSpc>
                <a:spcPct val="150000"/>
              </a:lnSpc>
              <a:buNone/>
            </a:pPr>
            <a:r>
              <a:rPr lang="zh-CN" altLang="en-US" sz="2000" b="1" dirty="0"/>
              <a:t>（网上可查看）</a:t>
            </a:r>
            <a:endParaRPr lang="en-US" altLang="zh-CN" sz="2800" b="1">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4"/>
          <p:cNvSpPr>
            <a:spLocks noGrp="1"/>
          </p:cNvSpPr>
          <p:nvPr>
            <p:ph type="title"/>
          </p:nvPr>
        </p:nvSpPr>
        <p:spPr>
          <a:ln/>
        </p:spPr>
        <p:txBody>
          <a:bodyPr vert="horz" wrap="square" lIns="91440" tIns="45720" rIns="91440" bIns="45720" anchor="ctr"/>
          <a:p>
            <a:pPr eaLnBrk="1" hangingPunct="1"/>
            <a:r>
              <a:rPr lang="zh-CN" altLang="en-US" sz="7200" b="1" dirty="0">
                <a:solidFill>
                  <a:srgbClr val="C00000"/>
                </a:solidFill>
                <a:latin typeface="微软雅黑" panose="020B0503020204020204" pitchFamily="34" charset="-122"/>
              </a:rPr>
              <a:t>目    录</a:t>
            </a:r>
            <a:endParaRPr lang="zh-CN" altLang="en-US" sz="7200" b="1" dirty="0">
              <a:solidFill>
                <a:srgbClr val="C00000"/>
              </a:solidFill>
              <a:latin typeface="微软雅黑" panose="020B0503020204020204" pitchFamily="34" charset="-122"/>
            </a:endParaRPr>
          </a:p>
        </p:txBody>
      </p:sp>
      <p:sp>
        <p:nvSpPr>
          <p:cNvPr id="15362" name="内容占位符 2"/>
          <p:cNvSpPr>
            <a:spLocks noGrp="1"/>
          </p:cNvSpPr>
          <p:nvPr>
            <p:ph idx="1"/>
          </p:nvPr>
        </p:nvSpPr>
        <p:spPr>
          <a:ln/>
        </p:spPr>
        <p:txBody>
          <a:bodyPr vert="horz" wrap="square" lIns="91440" tIns="45720" rIns="91440" bIns="45720" anchor="t"/>
          <a:p>
            <a:pPr eaLnBrk="1" hangingPunct="1">
              <a:lnSpc>
                <a:spcPct val="190000"/>
              </a:lnSpc>
            </a:pPr>
            <a:r>
              <a:rPr lang="zh-CN" altLang="en-US" b="1" dirty="0">
                <a:latin typeface="微软雅黑" panose="020B0503020204020204" pitchFamily="34" charset="-122"/>
                <a:ea typeface="微软雅黑" panose="020B0503020204020204" pitchFamily="34" charset="-122"/>
              </a:rPr>
              <a:t>一、</a:t>
            </a:r>
            <a:r>
              <a:rPr lang="zh-CN" altLang="en-US" b="1" dirty="0">
                <a:latin typeface="微软雅黑" panose="020B0503020204020204" pitchFamily="34" charset="-122"/>
              </a:rPr>
              <a:t>最新资讯</a:t>
            </a:r>
            <a:endParaRPr lang="zh-CN" altLang="en-US" b="1" dirty="0">
              <a:latin typeface="微软雅黑" panose="020B0503020204020204" pitchFamily="34" charset="-122"/>
            </a:endParaRPr>
          </a:p>
          <a:p>
            <a:pPr eaLnBrk="1" hangingPunct="1">
              <a:lnSpc>
                <a:spcPct val="190000"/>
              </a:lnSpc>
            </a:pPr>
            <a:r>
              <a:rPr lang="zh-CN" altLang="en-US" b="1" dirty="0">
                <a:latin typeface="微软雅黑" panose="020B0503020204020204" pitchFamily="34" charset="-122"/>
                <a:ea typeface="微软雅黑" panose="020B0503020204020204" pitchFamily="34" charset="-122"/>
              </a:rPr>
              <a:t>二、</a:t>
            </a:r>
            <a:r>
              <a:rPr lang="zh-CN" altLang="en-US" b="1" dirty="0">
                <a:latin typeface="微软雅黑" panose="020B0503020204020204" pitchFamily="34" charset="-122"/>
              </a:rPr>
              <a:t>热点问题剖析 </a:t>
            </a:r>
            <a:endParaRPr lang="en-US" altLang="zh-CN" b="1">
              <a:latin typeface="微软雅黑" panose="020B0503020204020204" pitchFamily="34" charset="-122"/>
              <a:ea typeface="微软雅黑" panose="020B0503020204020204" pitchFamily="34" charset="-122"/>
            </a:endParaRPr>
          </a:p>
          <a:p>
            <a:pPr eaLnBrk="1" hangingPunct="1">
              <a:lnSpc>
                <a:spcPct val="190000"/>
              </a:lnSpc>
            </a:pPr>
            <a:r>
              <a:rPr lang="zh-CN" altLang="en-US" b="1" dirty="0">
                <a:latin typeface="微软雅黑" panose="020B0503020204020204" pitchFamily="34" charset="-122"/>
                <a:ea typeface="微软雅黑" panose="020B0503020204020204" pitchFamily="34" charset="-122"/>
              </a:rPr>
              <a:t>三、</a:t>
            </a:r>
            <a:r>
              <a:rPr lang="zh-CN" altLang="en-US" b="1" dirty="0">
                <a:latin typeface="微软雅黑" panose="020B0503020204020204" pitchFamily="34" charset="-122"/>
              </a:rPr>
              <a:t>技术进步的思索与收集</a:t>
            </a:r>
            <a:endParaRPr lang="en-US" altLang="zh-CN" b="1">
              <a:latin typeface="微软雅黑" panose="020B0503020204020204" pitchFamily="34" charset="-122"/>
              <a:ea typeface="微软雅黑" panose="020B0503020204020204" pitchFamily="34" charset="-122"/>
            </a:endParaRPr>
          </a:p>
          <a:p>
            <a:pPr eaLnBrk="1" hangingPunct="1">
              <a:lnSpc>
                <a:spcPct val="190000"/>
              </a:lnSpc>
            </a:pPr>
            <a:r>
              <a:rPr lang="zh-CN" altLang="en-US" b="1" dirty="0">
                <a:latin typeface="微软雅黑" panose="020B0503020204020204" pitchFamily="34" charset="-122"/>
                <a:ea typeface="微软雅黑" panose="020B0503020204020204" pitchFamily="34" charset="-122"/>
              </a:rPr>
              <a:t>四、几点预测</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3"/>
          <p:cNvSpPr>
            <a:spLocks noGrp="1"/>
          </p:cNvSpPr>
          <p:nvPr>
            <p:ph idx="1"/>
          </p:nvPr>
        </p:nvSpPr>
        <p:spPr>
          <a:xfrm>
            <a:off x="0" y="1357313"/>
            <a:ext cx="9144000" cy="5500687"/>
          </a:xfrm>
          <a:ln/>
        </p:spPr>
        <p:txBody>
          <a:bodyPr vert="horz" wrap="square" lIns="91440" tIns="45720" rIns="91440" bIns="45720" anchor="t"/>
          <a:p>
            <a:pPr algn="ctr" eaLnBrk="1" hangingPunct="1"/>
            <a:r>
              <a:rPr lang="en-US" altLang="zh-CN" sz="6000" b="1">
                <a:solidFill>
                  <a:srgbClr val="FF0000"/>
                </a:solidFill>
                <a:latin typeface="Times New Roman" panose="02020603050405020304" pitchFamily="18" charset="0"/>
                <a:ea typeface="Times New Roman" panose="02020603050405020304" pitchFamily="18" charset="0"/>
              </a:rPr>
              <a:t>1940880448@qq.com</a:t>
            </a:r>
            <a:endParaRPr lang="zh-CN" altLang="zh-CN" sz="6000" dirty="0">
              <a:solidFill>
                <a:srgbClr val="FF0000"/>
              </a:solidFill>
              <a:latin typeface="Times New Roman" panose="02020603050405020304" pitchFamily="18" charset="0"/>
              <a:ea typeface="Times New Roman" panose="02020603050405020304" pitchFamily="18" charset="0"/>
            </a:endParaRPr>
          </a:p>
        </p:txBody>
      </p:sp>
      <p:sp>
        <p:nvSpPr>
          <p:cNvPr id="40962" name="标题 6"/>
          <p:cNvSpPr>
            <a:spLocks noGrp="1"/>
          </p:cNvSpPr>
          <p:nvPr>
            <p:ph type="title"/>
          </p:nvPr>
        </p:nvSpPr>
        <p:spPr>
          <a:xfrm>
            <a:off x="0" y="0"/>
            <a:ext cx="9144000" cy="1143000"/>
          </a:xfrm>
          <a:ln/>
        </p:spPr>
        <p:txBody>
          <a:bodyPr vert="horz" wrap="square" lIns="91440" tIns="45720" rIns="91440" bIns="45720" anchor="ctr"/>
          <a:p>
            <a:pPr eaLnBrk="1" hangingPunct="1"/>
            <a:r>
              <a:rPr lang="en-US" altLang="zh-CN" b="1">
                <a:solidFill>
                  <a:srgbClr val="C00000"/>
                </a:solidFill>
                <a:latin typeface="Times New Roman" panose="02020603050405020304" pitchFamily="18" charset="0"/>
                <a:ea typeface="微软雅黑" panose="020B0503020204020204" pitchFamily="34" charset="-122"/>
              </a:rPr>
              <a:t>THE   END</a:t>
            </a:r>
            <a:endParaRPr lang="zh-CN" altLang="en-US" dirty="0">
              <a:solidFill>
                <a:srgbClr val="C00000"/>
              </a:solidFill>
              <a:latin typeface="Times New Roman" panose="02020603050405020304" pitchFamily="18" charset="0"/>
              <a:ea typeface="微软雅黑" panose="020B0503020204020204" pitchFamily="34" charset="-122"/>
            </a:endParaRPr>
          </a:p>
        </p:txBody>
      </p:sp>
      <p:pic>
        <p:nvPicPr>
          <p:cNvPr id="40963" name="Picture 4" descr=")X097Q6UTV{~ABHU7WYCD9B"/>
          <p:cNvPicPr>
            <a:picLocks noChangeAspect="1"/>
          </p:cNvPicPr>
          <p:nvPr/>
        </p:nvPicPr>
        <p:blipFill>
          <a:blip r:embed="rId1"/>
          <a:stretch>
            <a:fillRect/>
          </a:stretch>
        </p:blipFill>
        <p:spPr>
          <a:xfrm>
            <a:off x="0" y="2743200"/>
            <a:ext cx="9144000" cy="4114800"/>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3"/>
          <p:cNvSpPr>
            <a:spLocks noGrp="1"/>
          </p:cNvSpPr>
          <p:nvPr>
            <p:ph type="ctrTitle"/>
          </p:nvPr>
        </p:nvSpPr>
        <p:spPr>
          <a:ln/>
        </p:spPr>
        <p:txBody>
          <a:bodyPr vert="horz" wrap="square" lIns="91440" tIns="45720" rIns="91440" bIns="45720" anchor="ctr"/>
          <a:p>
            <a:pPr eaLnBrk="1" hangingPunct="1"/>
            <a:r>
              <a:rPr lang="zh-CN" altLang="en-US" sz="8000" b="1" dirty="0">
                <a:solidFill>
                  <a:srgbClr val="C00000"/>
                </a:solidFill>
                <a:latin typeface="微软雅黑" panose="020B0503020204020204" pitchFamily="34" charset="-122"/>
                <a:ea typeface="微软雅黑" panose="020B0503020204020204" pitchFamily="34" charset="-122"/>
              </a:rPr>
              <a:t>一、</a:t>
            </a:r>
            <a:r>
              <a:rPr lang="zh-CN" altLang="en-US" sz="8000" b="1" dirty="0">
                <a:solidFill>
                  <a:srgbClr val="C00000"/>
                </a:solidFill>
                <a:latin typeface="微软雅黑" panose="020B0503020204020204" pitchFamily="34" charset="-122"/>
              </a:rPr>
              <a:t>最新资讯</a:t>
            </a:r>
            <a:endParaRPr lang="zh-CN" altLang="en-US" sz="8000" b="1" dirty="0">
              <a:solidFill>
                <a:srgbClr val="C00000"/>
              </a:solidFill>
              <a:latin typeface="微软雅黑" panose="020B0503020204020204" pitchFamily="34" charset="-122"/>
              <a:ea typeface="微软雅黑" panose="020B0503020204020204" pitchFamily="34" charset="-122"/>
            </a:endParaRPr>
          </a:p>
        </p:txBody>
      </p:sp>
      <p:sp>
        <p:nvSpPr>
          <p:cNvPr id="5" name="副标题 4"/>
          <p:cNvSpPr>
            <a:spLocks noGrp="1"/>
          </p:cNvSpPr>
          <p:nvPr>
            <p:ph type="subTitle" idx="1"/>
          </p:nvPr>
        </p:nvSpPr>
        <p:spPr/>
        <p:txBody>
          <a:bodyPr vert="horz" wrap="square" lIns="91440" tIns="45720" rIns="91440" bIns="45720" numCol="1" rtlCol="0" anchor="t" anchorCtr="0" compatLnSpc="1">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内容占位符 2"/>
          <p:cNvSpPr>
            <a:spLocks noGrp="1"/>
          </p:cNvSpPr>
          <p:nvPr>
            <p:ph idx="1"/>
          </p:nvPr>
        </p:nvSpPr>
        <p:spPr>
          <a:xfrm>
            <a:off x="0" y="0"/>
            <a:ext cx="4643438" cy="6858000"/>
          </a:xfrm>
          <a:ln/>
        </p:spPr>
        <p:txBody>
          <a:bodyPr vert="eaVert" wrap="square" lIns="91440" tIns="45720" rIns="91440" bIns="45720" anchor="t"/>
          <a:p>
            <a:pPr eaLnBrk="1" hangingPunct="1">
              <a:lnSpc>
                <a:spcPct val="150000"/>
              </a:lnSpc>
            </a:pPr>
            <a:r>
              <a:rPr lang="zh-CN" altLang="en-US" sz="4000" b="1" dirty="0">
                <a:latin typeface="宋体" panose="02010600030101010101" pitchFamily="2" charset="-122"/>
              </a:rPr>
              <a:t>从</a:t>
            </a:r>
            <a:r>
              <a:rPr lang="en-US" altLang="zh-CN" sz="4000" b="1">
                <a:solidFill>
                  <a:srgbClr val="FF0000"/>
                </a:solidFill>
                <a:latin typeface="宋体" panose="02010600030101010101" pitchFamily="2" charset="-122"/>
              </a:rPr>
              <a:t>1989</a:t>
            </a:r>
            <a:r>
              <a:rPr lang="zh-CN" altLang="en-US" sz="4000" b="1" dirty="0">
                <a:solidFill>
                  <a:srgbClr val="FF0000"/>
                </a:solidFill>
                <a:latin typeface="宋体" panose="02010600030101010101" pitchFamily="2" charset="-122"/>
              </a:rPr>
              <a:t>年</a:t>
            </a:r>
            <a:r>
              <a:rPr lang="en-US" altLang="zh-CN" sz="4000" b="1">
                <a:solidFill>
                  <a:srgbClr val="FF0000"/>
                </a:solidFill>
                <a:latin typeface="宋体" panose="02010600030101010101" pitchFamily="2" charset="-122"/>
              </a:rPr>
              <a:t>3</a:t>
            </a:r>
            <a:r>
              <a:rPr lang="zh-CN" altLang="en-US" sz="4000" b="1" dirty="0">
                <a:solidFill>
                  <a:srgbClr val="FF0000"/>
                </a:solidFill>
                <a:latin typeface="宋体" panose="02010600030101010101" pitchFamily="2" charset="-122"/>
              </a:rPr>
              <a:t>月</a:t>
            </a:r>
            <a:r>
              <a:rPr lang="en-US" altLang="zh-CN" sz="4000" b="1">
                <a:solidFill>
                  <a:srgbClr val="FF0000"/>
                </a:solidFill>
                <a:latin typeface="宋体" panose="02010600030101010101" pitchFamily="2" charset="-122"/>
              </a:rPr>
              <a:t>14</a:t>
            </a:r>
            <a:r>
              <a:rPr lang="zh-CN" altLang="en-US" sz="4000" b="1" dirty="0">
                <a:solidFill>
                  <a:srgbClr val="FF0000"/>
                </a:solidFill>
                <a:latin typeface="宋体" panose="02010600030101010101" pitchFamily="2" charset="-122"/>
              </a:rPr>
              <a:t>日</a:t>
            </a:r>
            <a:r>
              <a:rPr lang="zh-CN" altLang="en-US" sz="4000" b="1" dirty="0">
                <a:latin typeface="宋体" panose="02010600030101010101" pitchFamily="2" charset="-122"/>
              </a:rPr>
              <a:t>四川省自贡市荣县</a:t>
            </a:r>
            <a:r>
              <a:rPr lang="en-US" altLang="zh-CN" sz="4000" b="1">
                <a:latin typeface="宋体" panose="02010600030101010101" pitchFamily="2" charset="-122"/>
              </a:rPr>
              <a:t>CNG</a:t>
            </a:r>
            <a:r>
              <a:rPr lang="zh-CN" altLang="en-US" sz="4000" b="1" dirty="0">
                <a:latin typeface="宋体" panose="02010600030101010101" pitchFamily="2" charset="-122"/>
              </a:rPr>
              <a:t>加气站开业算起，中国批量推广天然气汽车至今已有</a:t>
            </a:r>
            <a:r>
              <a:rPr lang="en-US" altLang="zh-CN" sz="4000" b="1">
                <a:solidFill>
                  <a:srgbClr val="FF0000"/>
                </a:solidFill>
                <a:latin typeface="宋体" panose="02010600030101010101" pitchFamily="2" charset="-122"/>
              </a:rPr>
              <a:t>28</a:t>
            </a:r>
            <a:r>
              <a:rPr lang="zh-CN" altLang="en-US" sz="4000" b="1" dirty="0">
                <a:latin typeface="宋体" panose="02010600030101010101" pitchFamily="2" charset="-122"/>
              </a:rPr>
              <a:t>个年头。</a:t>
            </a:r>
            <a:endParaRPr lang="en-US" altLang="zh-CN" sz="4000" b="1">
              <a:solidFill>
                <a:srgbClr val="FF0000"/>
              </a:solidFill>
              <a:latin typeface="宋体" panose="02010600030101010101" pitchFamily="2" charset="-122"/>
              <a:ea typeface="微软雅黑" panose="020B0503020204020204" pitchFamily="34" charset="-122"/>
            </a:endParaRPr>
          </a:p>
        </p:txBody>
      </p:sp>
      <p:sp>
        <p:nvSpPr>
          <p:cNvPr id="17410" name="Rectangle 5"/>
          <p:cNvSpPr>
            <a:spLocks noGrp="1"/>
          </p:cNvSpPr>
          <p:nvPr>
            <p:ph type="body" sz="half"/>
          </p:nvPr>
        </p:nvSpPr>
        <p:spPr>
          <a:xfrm>
            <a:off x="5148263" y="39688"/>
            <a:ext cx="3995737" cy="6818312"/>
          </a:xfrm>
          <a:ln/>
        </p:spPr>
        <p:txBody>
          <a:bodyPr vert="horz" wrap="square" lIns="91440" tIns="45720" rIns="91440" bIns="45720" anchor="t"/>
          <a:lstStyle>
            <a:lvl1pPr lvl="0">
              <a:defRPr sz="2800"/>
            </a:lvl1pPr>
            <a:lvl2pPr lvl="1">
              <a:defRPr sz="2400"/>
            </a:lvl2pPr>
            <a:lvl3pPr lvl="2">
              <a:defRPr sz="2000"/>
            </a:lvl3pPr>
            <a:lvl4pPr lvl="3">
              <a:defRPr sz="1800"/>
            </a:lvl4pPr>
            <a:lvl5pPr lvl="4">
              <a:defRPr sz="1800"/>
            </a:lvl5pPr>
          </a:lstStyle>
          <a:p>
            <a:pPr lvl="0" eaLnBrk="1" hangingPunct="1">
              <a:lnSpc>
                <a:spcPct val="90000"/>
              </a:lnSpc>
            </a:pPr>
            <a:endParaRPr lang="zh-CN" altLang="en-US" sz="2400" dirty="0"/>
          </a:p>
          <a:p>
            <a:pPr lvl="0" eaLnBrk="1" hangingPunct="1">
              <a:lnSpc>
                <a:spcPct val="90000"/>
              </a:lnSpc>
            </a:pPr>
            <a:endParaRPr lang="zh-CN" altLang="en-US" sz="2400" dirty="0"/>
          </a:p>
          <a:p>
            <a:pPr lvl="0" eaLnBrk="1" hangingPunct="1">
              <a:lnSpc>
                <a:spcPct val="90000"/>
              </a:lnSpc>
            </a:pPr>
            <a:endParaRPr lang="zh-CN" altLang="en-US" sz="2400" dirty="0"/>
          </a:p>
          <a:p>
            <a:pPr lvl="0" eaLnBrk="1" hangingPunct="1">
              <a:lnSpc>
                <a:spcPct val="90000"/>
              </a:lnSpc>
            </a:pPr>
            <a:endParaRPr lang="zh-CN" altLang="en-US" sz="2400" dirty="0"/>
          </a:p>
          <a:p>
            <a:pPr lvl="0" eaLnBrk="1" hangingPunct="1">
              <a:lnSpc>
                <a:spcPct val="90000"/>
              </a:lnSpc>
            </a:pPr>
            <a:endParaRPr lang="zh-CN" altLang="en-US" sz="2400" dirty="0"/>
          </a:p>
          <a:p>
            <a:pPr lvl="0" eaLnBrk="1" hangingPunct="1">
              <a:lnSpc>
                <a:spcPct val="90000"/>
              </a:lnSpc>
            </a:pPr>
            <a:endParaRPr lang="zh-CN" altLang="en-US" sz="2400" dirty="0"/>
          </a:p>
          <a:p>
            <a:pPr lvl="0" eaLnBrk="1" hangingPunct="1">
              <a:lnSpc>
                <a:spcPct val="90000"/>
              </a:lnSpc>
            </a:pPr>
            <a:endParaRPr lang="zh-CN" altLang="en-US" sz="2400" dirty="0"/>
          </a:p>
          <a:p>
            <a:pPr lvl="0" eaLnBrk="1" hangingPunct="1">
              <a:lnSpc>
                <a:spcPct val="90000"/>
              </a:lnSpc>
            </a:pPr>
            <a:endParaRPr lang="zh-CN" altLang="en-US" sz="2400" dirty="0"/>
          </a:p>
          <a:p>
            <a:pPr lvl="0" eaLnBrk="1" hangingPunct="1">
              <a:lnSpc>
                <a:spcPct val="90000"/>
              </a:lnSpc>
            </a:pPr>
            <a:endParaRPr lang="zh-CN" altLang="en-US" sz="2400" dirty="0"/>
          </a:p>
          <a:p>
            <a:pPr lvl="0" eaLnBrk="1" hangingPunct="1">
              <a:lnSpc>
                <a:spcPct val="90000"/>
              </a:lnSpc>
            </a:pPr>
            <a:endParaRPr lang="zh-CN" altLang="en-US" sz="2400" dirty="0"/>
          </a:p>
          <a:p>
            <a:pPr lvl="0" eaLnBrk="1" hangingPunct="1">
              <a:lnSpc>
                <a:spcPct val="90000"/>
              </a:lnSpc>
            </a:pPr>
            <a:endParaRPr lang="zh-CN" altLang="en-US" sz="2400" dirty="0"/>
          </a:p>
          <a:p>
            <a:pPr lvl="0" eaLnBrk="1" hangingPunct="1">
              <a:lnSpc>
                <a:spcPct val="90000"/>
              </a:lnSpc>
            </a:pPr>
            <a:endParaRPr lang="zh-CN" altLang="en-US" sz="2400" dirty="0"/>
          </a:p>
          <a:p>
            <a:pPr lvl="0" eaLnBrk="1" hangingPunct="1">
              <a:lnSpc>
                <a:spcPct val="90000"/>
              </a:lnSpc>
            </a:pPr>
            <a:endParaRPr lang="zh-CN" altLang="en-US" sz="2400" dirty="0"/>
          </a:p>
          <a:p>
            <a:pPr lvl="0" eaLnBrk="1" hangingPunct="1">
              <a:lnSpc>
                <a:spcPct val="90000"/>
              </a:lnSpc>
            </a:pPr>
            <a:endParaRPr lang="zh-CN" altLang="en-US" sz="2400" dirty="0"/>
          </a:p>
          <a:p>
            <a:pPr lvl="0" eaLnBrk="1" hangingPunct="1">
              <a:lnSpc>
                <a:spcPct val="90000"/>
              </a:lnSpc>
            </a:pPr>
            <a:endParaRPr lang="zh-CN" altLang="en-US" sz="2400" dirty="0"/>
          </a:p>
          <a:p>
            <a:pPr lvl="0" algn="ctr" eaLnBrk="1" hangingPunct="1">
              <a:lnSpc>
                <a:spcPct val="90000"/>
              </a:lnSpc>
            </a:pPr>
            <a:r>
              <a:rPr lang="zh-CN" altLang="en-US" sz="2400" b="1" dirty="0">
                <a:solidFill>
                  <a:srgbClr val="FF0000"/>
                </a:solidFill>
                <a:latin typeface="微软雅黑" panose="020B0503020204020204" pitchFamily="34" charset="-122"/>
                <a:ea typeface="微软雅黑" panose="020B0503020204020204" pitchFamily="34" charset="-122"/>
              </a:rPr>
              <a:t>（荣县加气站照片）</a:t>
            </a:r>
            <a:endParaRPr lang="en-US" altLang="zh-CN" sz="2400" b="1">
              <a:solidFill>
                <a:srgbClr val="FF0000"/>
              </a:solidFill>
              <a:latin typeface="微软雅黑" panose="020B0503020204020204" pitchFamily="34" charset="-122"/>
              <a:ea typeface="微软雅黑" panose="020B0503020204020204" pitchFamily="34" charset="-122"/>
            </a:endParaRPr>
          </a:p>
        </p:txBody>
      </p:sp>
      <p:pic>
        <p:nvPicPr>
          <p:cNvPr id="17411" name="Picture 4" descr="C:\Users\Administrator\AppData\Roaming\Tencent\Users\410297895\QQ\WinTemp\RichOle\IWV3JP~H3[D}`(KUCK5Y)SI.png"/>
          <p:cNvPicPr>
            <a:picLocks noChangeAspect="1"/>
          </p:cNvPicPr>
          <p:nvPr/>
        </p:nvPicPr>
        <p:blipFill>
          <a:blip r:embed="rId1"/>
          <a:stretch>
            <a:fillRect/>
          </a:stretch>
        </p:blipFill>
        <p:spPr>
          <a:xfrm>
            <a:off x="5219700" y="476250"/>
            <a:ext cx="3924300" cy="532923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内容占位符 2"/>
          <p:cNvSpPr>
            <a:spLocks noGrp="1"/>
          </p:cNvSpPr>
          <p:nvPr>
            <p:ph idx="1"/>
          </p:nvPr>
        </p:nvSpPr>
        <p:spPr>
          <a:xfrm>
            <a:off x="0" y="0"/>
            <a:ext cx="9144000" cy="6858000"/>
          </a:xfrm>
          <a:ln/>
        </p:spPr>
        <p:txBody>
          <a:bodyPr vert="horz" wrap="square" lIns="91440" tIns="45720" rIns="91440" bIns="45720" anchor="t"/>
          <a:p>
            <a:pPr algn="ctr" eaLnBrk="1" hangingPunct="1">
              <a:lnSpc>
                <a:spcPct val="150000"/>
              </a:lnSpc>
            </a:pPr>
            <a:r>
              <a:rPr lang="zh-CN" altLang="en-US" sz="2400" b="1" dirty="0">
                <a:latin typeface="宋体" panose="02010600030101010101" pitchFamily="2" charset="-122"/>
              </a:rPr>
              <a:t>截止</a:t>
            </a:r>
            <a:r>
              <a:rPr lang="en-US" altLang="zh-CN" sz="2400" b="1">
                <a:latin typeface="宋体" panose="02010600030101010101" pitchFamily="2" charset="-122"/>
              </a:rPr>
              <a:t>2016</a:t>
            </a:r>
            <a:r>
              <a:rPr lang="zh-CN" altLang="en-US" sz="2400" b="1" dirty="0">
                <a:latin typeface="宋体" panose="02010600030101010101" pitchFamily="2" charset="-122"/>
              </a:rPr>
              <a:t>年</a:t>
            </a:r>
            <a:r>
              <a:rPr lang="en-US" altLang="zh-CN" sz="2400" b="1">
                <a:latin typeface="宋体" panose="02010600030101010101" pitchFamily="2" charset="-122"/>
              </a:rPr>
              <a:t>12</a:t>
            </a:r>
            <a:r>
              <a:rPr lang="zh-CN" altLang="en-US" sz="2400" b="1" dirty="0">
                <a:latin typeface="宋体" panose="02010600030101010101" pitchFamily="2" charset="-122"/>
              </a:rPr>
              <a:t>月底，</a:t>
            </a:r>
            <a:endParaRPr lang="zh-CN" altLang="en-US" sz="2400" b="1" dirty="0">
              <a:latin typeface="宋体" panose="02010600030101010101" pitchFamily="2" charset="-122"/>
            </a:endParaRPr>
          </a:p>
          <a:p>
            <a:pPr algn="ctr" eaLnBrk="1" hangingPunct="1">
              <a:lnSpc>
                <a:spcPct val="150000"/>
              </a:lnSpc>
              <a:buNone/>
            </a:pPr>
            <a:r>
              <a:rPr lang="zh-CN" altLang="en-US" sz="2400" b="1" dirty="0">
                <a:solidFill>
                  <a:schemeClr val="folHlink"/>
                </a:solidFill>
                <a:latin typeface="宋体" panose="02010600030101010101" pitchFamily="2" charset="-122"/>
              </a:rPr>
              <a:t>中国天然气汽车保有量为</a:t>
            </a:r>
            <a:r>
              <a:rPr lang="en-US" altLang="zh-CN" b="1">
                <a:solidFill>
                  <a:srgbClr val="FF0000"/>
                </a:solidFill>
                <a:latin typeface="宋体" panose="02010600030101010101" pitchFamily="2" charset="-122"/>
              </a:rPr>
              <a:t>557.6</a:t>
            </a:r>
            <a:r>
              <a:rPr lang="zh-CN" altLang="en-US" b="1" dirty="0">
                <a:solidFill>
                  <a:srgbClr val="FF0000"/>
                </a:solidFill>
                <a:latin typeface="宋体" panose="02010600030101010101" pitchFamily="2" charset="-122"/>
              </a:rPr>
              <a:t>万</a:t>
            </a:r>
            <a:r>
              <a:rPr lang="zh-CN" altLang="en-US" sz="2400" b="1" dirty="0">
                <a:solidFill>
                  <a:schemeClr val="folHlink"/>
                </a:solidFill>
                <a:latin typeface="宋体" panose="02010600030101010101" pitchFamily="2" charset="-122"/>
              </a:rPr>
              <a:t>辆（其中</a:t>
            </a:r>
            <a:r>
              <a:rPr lang="en-US" altLang="zh-CN" sz="2400" b="1">
                <a:solidFill>
                  <a:schemeClr val="folHlink"/>
                </a:solidFill>
                <a:latin typeface="宋体" panose="02010600030101010101" pitchFamily="2" charset="-122"/>
              </a:rPr>
              <a:t>LNG</a:t>
            </a:r>
            <a:r>
              <a:rPr lang="zh-CN" altLang="en-US" sz="2400" b="1" dirty="0">
                <a:solidFill>
                  <a:schemeClr val="folHlink"/>
                </a:solidFill>
                <a:latin typeface="宋体" panose="02010600030101010101" pitchFamily="2" charset="-122"/>
              </a:rPr>
              <a:t>汽车</a:t>
            </a:r>
            <a:r>
              <a:rPr lang="en-US" altLang="zh-CN" sz="2400" b="1">
                <a:solidFill>
                  <a:schemeClr val="folHlink"/>
                </a:solidFill>
                <a:latin typeface="宋体" panose="02010600030101010101" pitchFamily="2" charset="-122"/>
              </a:rPr>
              <a:t>26</a:t>
            </a:r>
            <a:r>
              <a:rPr lang="zh-CN" altLang="en-US" sz="2400" b="1" dirty="0">
                <a:solidFill>
                  <a:schemeClr val="folHlink"/>
                </a:solidFill>
                <a:latin typeface="宋体" panose="02010600030101010101" pitchFamily="2" charset="-122"/>
              </a:rPr>
              <a:t>万辆），</a:t>
            </a:r>
            <a:endParaRPr lang="zh-CN" altLang="en-US" sz="2400" b="1" dirty="0">
              <a:solidFill>
                <a:schemeClr val="folHlink"/>
              </a:solidFill>
              <a:latin typeface="宋体" panose="02010600030101010101" pitchFamily="2" charset="-122"/>
            </a:endParaRPr>
          </a:p>
          <a:p>
            <a:pPr algn="ctr" eaLnBrk="1" hangingPunct="1">
              <a:lnSpc>
                <a:spcPct val="150000"/>
              </a:lnSpc>
              <a:buNone/>
            </a:pPr>
            <a:r>
              <a:rPr lang="zh-CN" altLang="en-US" sz="2400" b="1" dirty="0">
                <a:solidFill>
                  <a:schemeClr val="folHlink"/>
                </a:solidFill>
                <a:latin typeface="宋体" panose="02010600030101010101" pitchFamily="2" charset="-122"/>
              </a:rPr>
              <a:t>汽车加气站保有量约为</a:t>
            </a:r>
            <a:r>
              <a:rPr lang="en-US" altLang="zh-CN" b="1">
                <a:solidFill>
                  <a:srgbClr val="FF0000"/>
                </a:solidFill>
                <a:latin typeface="宋体" panose="02010600030101010101" pitchFamily="2" charset="-122"/>
              </a:rPr>
              <a:t>7800</a:t>
            </a:r>
            <a:r>
              <a:rPr lang="zh-CN" altLang="en-US" sz="2400" b="1" dirty="0">
                <a:solidFill>
                  <a:schemeClr val="folHlink"/>
                </a:solidFill>
                <a:latin typeface="宋体" panose="02010600030101010101" pitchFamily="2" charset="-122"/>
              </a:rPr>
              <a:t>座</a:t>
            </a:r>
            <a:r>
              <a:rPr lang="en-US" altLang="zh-CN" sz="2400" b="1">
                <a:solidFill>
                  <a:schemeClr val="folHlink"/>
                </a:solidFill>
                <a:latin typeface="宋体" panose="02010600030101010101" pitchFamily="2" charset="-122"/>
              </a:rPr>
              <a:t>,</a:t>
            </a:r>
            <a:r>
              <a:rPr lang="zh-CN" altLang="en-US" sz="2400" b="1" dirty="0">
                <a:solidFill>
                  <a:schemeClr val="folHlink"/>
                </a:solidFill>
                <a:latin typeface="宋体" panose="02010600030101010101" pitchFamily="2" charset="-122"/>
              </a:rPr>
              <a:t>（其中</a:t>
            </a:r>
            <a:r>
              <a:rPr lang="en-US" altLang="zh-CN" sz="2400" b="1">
                <a:solidFill>
                  <a:schemeClr val="folHlink"/>
                </a:solidFill>
                <a:latin typeface="宋体" panose="02010600030101010101" pitchFamily="2" charset="-122"/>
              </a:rPr>
              <a:t>LNG</a:t>
            </a:r>
            <a:r>
              <a:rPr lang="zh-CN" altLang="en-US" sz="2400" b="1" dirty="0">
                <a:solidFill>
                  <a:schemeClr val="folHlink"/>
                </a:solidFill>
                <a:latin typeface="宋体" panose="02010600030101010101" pitchFamily="2" charset="-122"/>
              </a:rPr>
              <a:t>加气站约为</a:t>
            </a:r>
            <a:r>
              <a:rPr lang="en-US" altLang="zh-CN" b="1">
                <a:solidFill>
                  <a:srgbClr val="FF0000"/>
                </a:solidFill>
                <a:latin typeface="宋体" panose="02010600030101010101" pitchFamily="2" charset="-122"/>
              </a:rPr>
              <a:t>2700</a:t>
            </a:r>
            <a:r>
              <a:rPr lang="zh-CN" altLang="en-US" sz="2400" b="1" dirty="0">
                <a:solidFill>
                  <a:schemeClr val="folHlink"/>
                </a:solidFill>
                <a:latin typeface="宋体" panose="02010600030101010101" pitchFamily="2" charset="-122"/>
              </a:rPr>
              <a:t>座</a:t>
            </a:r>
            <a:endParaRPr lang="zh-CN" altLang="en-US" sz="2400" b="1" dirty="0">
              <a:solidFill>
                <a:schemeClr val="folHlink"/>
              </a:solidFill>
              <a:latin typeface="宋体" panose="02010600030101010101" pitchFamily="2" charset="-122"/>
            </a:endParaRPr>
          </a:p>
          <a:p>
            <a:pPr algn="ctr" eaLnBrk="1" hangingPunct="1">
              <a:lnSpc>
                <a:spcPct val="150000"/>
              </a:lnSpc>
              <a:buNone/>
            </a:pPr>
            <a:r>
              <a:rPr lang="en-US" altLang="en-US" sz="2400" b="1">
                <a:solidFill>
                  <a:schemeClr val="folHlink"/>
                </a:solidFill>
                <a:latin typeface="宋体" panose="02010600030101010101" pitchFamily="2" charset="-122"/>
              </a:rPr>
              <a:t>〈</a:t>
            </a:r>
            <a:r>
              <a:rPr lang="en-US" altLang="zh-CN" sz="2400" b="1">
                <a:solidFill>
                  <a:schemeClr val="folHlink"/>
                </a:solidFill>
                <a:latin typeface="宋体" panose="02010600030101010101" pitchFamily="2" charset="-122"/>
              </a:rPr>
              <a:t>L-CNG</a:t>
            </a:r>
            <a:r>
              <a:rPr lang="zh-CN" altLang="en-US" sz="2400" b="1" dirty="0">
                <a:solidFill>
                  <a:schemeClr val="folHlink"/>
                </a:solidFill>
                <a:latin typeface="宋体" panose="02010600030101010101" pitchFamily="2" charset="-122"/>
              </a:rPr>
              <a:t>加气站计入</a:t>
            </a:r>
            <a:r>
              <a:rPr lang="en-US" altLang="zh-CN" sz="2400" b="1">
                <a:solidFill>
                  <a:schemeClr val="folHlink"/>
                </a:solidFill>
                <a:latin typeface="宋体" panose="02010600030101010101" pitchFamily="2" charset="-122"/>
              </a:rPr>
              <a:t>CNG</a:t>
            </a:r>
            <a:r>
              <a:rPr lang="zh-CN" altLang="en-US" sz="2400" b="1" dirty="0">
                <a:solidFill>
                  <a:schemeClr val="folHlink"/>
                </a:solidFill>
                <a:latin typeface="宋体" panose="02010600030101010101" pitchFamily="2" charset="-122"/>
              </a:rPr>
              <a:t>加气站</a:t>
            </a:r>
            <a:r>
              <a:rPr lang="en-US" altLang="en-US" sz="2400" b="1">
                <a:solidFill>
                  <a:schemeClr val="folHlink"/>
                </a:solidFill>
                <a:latin typeface="宋体" panose="02010600030101010101" pitchFamily="2" charset="-122"/>
              </a:rPr>
              <a:t>〉</a:t>
            </a:r>
            <a:r>
              <a:rPr lang="zh-CN" altLang="en-US" sz="2400" b="1" dirty="0">
                <a:solidFill>
                  <a:schemeClr val="folHlink"/>
                </a:solidFill>
                <a:latin typeface="宋体" panose="02010600030101010101" pitchFamily="2" charset="-122"/>
              </a:rPr>
              <a:t>）。</a:t>
            </a:r>
            <a:endParaRPr lang="zh-CN" altLang="en-US" sz="2400" b="1" dirty="0">
              <a:solidFill>
                <a:schemeClr val="folHlink"/>
              </a:solidFill>
              <a:latin typeface="宋体" panose="02010600030101010101" pitchFamily="2" charset="-122"/>
            </a:endParaRPr>
          </a:p>
          <a:p>
            <a:pPr algn="ctr" eaLnBrk="1" hangingPunct="1">
              <a:lnSpc>
                <a:spcPct val="150000"/>
              </a:lnSpc>
              <a:buNone/>
            </a:pPr>
            <a:r>
              <a:rPr lang="zh-CN" altLang="en-US" b="1" dirty="0">
                <a:solidFill>
                  <a:srgbClr val="FF0000"/>
                </a:solidFill>
                <a:latin typeface="黑体" panose="02010609060101010101" pitchFamily="2" charset="-122"/>
                <a:ea typeface="黑体" panose="02010609060101010101" pitchFamily="2" charset="-122"/>
              </a:rPr>
              <a:t>连续三年蝉联世界第一！</a:t>
            </a:r>
            <a:endParaRPr lang="zh-CN" altLang="en-US" b="1" dirty="0">
              <a:solidFill>
                <a:srgbClr val="FF0000"/>
              </a:solidFill>
              <a:latin typeface="黑体" panose="02010609060101010101" pitchFamily="2" charset="-122"/>
              <a:ea typeface="黑体" panose="02010609060101010101" pitchFamily="2" charset="-122"/>
            </a:endParaRPr>
          </a:p>
          <a:p>
            <a:pPr algn="ctr" eaLnBrk="1" hangingPunct="1">
              <a:lnSpc>
                <a:spcPct val="150000"/>
              </a:lnSpc>
              <a:buNone/>
            </a:pPr>
            <a:r>
              <a:rPr lang="zh-CN" altLang="en-US" sz="2400" b="1" dirty="0">
                <a:solidFill>
                  <a:srgbClr val="FF0000"/>
                </a:solidFill>
                <a:latin typeface="宋体" panose="02010600030101010101" pitchFamily="2" charset="-122"/>
              </a:rPr>
              <a:t>但增建速明显减缓（详见表一和表二）</a:t>
            </a:r>
            <a:endParaRPr lang="zh-CN" altLang="en-US" sz="2400" b="1" dirty="0">
              <a:solidFill>
                <a:srgbClr val="FF0000"/>
              </a:solidFill>
              <a:latin typeface="宋体" panose="02010600030101010101" pitchFamily="2" charset="-122"/>
            </a:endParaRPr>
          </a:p>
          <a:p>
            <a:pPr algn="ctr" eaLnBrk="1" hangingPunct="1">
              <a:lnSpc>
                <a:spcPct val="150000"/>
              </a:lnSpc>
              <a:buNone/>
            </a:pPr>
            <a:endParaRPr lang="zh-CN" altLang="en-US" sz="2400" b="1" dirty="0">
              <a:solidFill>
                <a:srgbClr val="FF0000"/>
              </a:solidFill>
              <a:latin typeface="微软雅黑" panose="020B0503020204020204" pitchFamily="34" charset="-122"/>
            </a:endParaRPr>
          </a:p>
          <a:p>
            <a:pPr eaLnBrk="1" hangingPunct="1">
              <a:lnSpc>
                <a:spcPct val="150000"/>
              </a:lnSpc>
            </a:pPr>
            <a:r>
              <a:rPr lang="en-US" altLang="zh-CN" sz="2800" b="1">
                <a:solidFill>
                  <a:schemeClr val="hlink"/>
                </a:solidFill>
                <a:latin typeface="微软雅黑" panose="020B0503020204020204" pitchFamily="34" charset="-122"/>
              </a:rPr>
              <a:t>2016</a:t>
            </a:r>
            <a:r>
              <a:rPr lang="zh-CN" altLang="en-US" sz="2800" b="1" dirty="0">
                <a:solidFill>
                  <a:schemeClr val="hlink"/>
                </a:solidFill>
                <a:latin typeface="微软雅黑" panose="020B0503020204020204" pitchFamily="34" charset="-122"/>
              </a:rPr>
              <a:t>年</a:t>
            </a:r>
            <a:r>
              <a:rPr lang="en-US" altLang="zh-CN" sz="2800" b="1">
                <a:solidFill>
                  <a:schemeClr val="hlink"/>
                </a:solidFill>
                <a:latin typeface="微软雅黑" panose="020B0503020204020204" pitchFamily="34" charset="-122"/>
              </a:rPr>
              <a:t>OEM</a:t>
            </a:r>
            <a:r>
              <a:rPr lang="zh-CN" altLang="en-US" sz="2800" b="1" dirty="0">
                <a:solidFill>
                  <a:schemeClr val="hlink"/>
                </a:solidFill>
                <a:latin typeface="微软雅黑" panose="020B0503020204020204" pitchFamily="34" charset="-122"/>
              </a:rPr>
              <a:t>天然气汽车产量为</a:t>
            </a:r>
            <a:r>
              <a:rPr lang="en-US" altLang="zh-CN" sz="2800" b="1">
                <a:solidFill>
                  <a:schemeClr val="hlink"/>
                </a:solidFill>
                <a:latin typeface="微软雅黑" panose="020B0503020204020204" pitchFamily="34" charset="-122"/>
              </a:rPr>
              <a:t>15.58</a:t>
            </a:r>
            <a:r>
              <a:rPr lang="zh-CN" altLang="en-US" sz="2800" b="1" dirty="0">
                <a:solidFill>
                  <a:schemeClr val="hlink"/>
                </a:solidFill>
                <a:latin typeface="微软雅黑" panose="020B0503020204020204" pitchFamily="34" charset="-122"/>
              </a:rPr>
              <a:t>万辆，约占当年天然气汽车保有量增量的</a:t>
            </a:r>
            <a:r>
              <a:rPr lang="en-US" altLang="zh-CN" sz="2800" b="1">
                <a:solidFill>
                  <a:schemeClr val="hlink"/>
                </a:solidFill>
                <a:latin typeface="微软雅黑" panose="020B0503020204020204" pitchFamily="34" charset="-122"/>
              </a:rPr>
              <a:t>40%</a:t>
            </a:r>
            <a:r>
              <a:rPr lang="zh-CN" altLang="en-US" sz="2800" b="1" dirty="0">
                <a:solidFill>
                  <a:schemeClr val="hlink"/>
                </a:solidFill>
                <a:latin typeface="微软雅黑" panose="020B0503020204020204" pitchFamily="34" charset="-122"/>
              </a:rPr>
              <a:t>。</a:t>
            </a:r>
            <a:r>
              <a:rPr lang="zh-CN" altLang="en-US" sz="2800" dirty="0">
                <a:solidFill>
                  <a:schemeClr val="hlink"/>
                </a:solidFill>
                <a:latin typeface="微软雅黑" panose="020B0503020204020204" pitchFamily="34" charset="-122"/>
              </a:rPr>
              <a:t> </a:t>
            </a:r>
            <a:endParaRPr lang="zh-CN" altLang="en-US" sz="2800" b="1" dirty="0">
              <a:solidFill>
                <a:schemeClr val="hlin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内容占位符 2"/>
          <p:cNvSpPr>
            <a:spLocks noGrp="1"/>
          </p:cNvSpPr>
          <p:nvPr>
            <p:ph idx="1"/>
          </p:nvPr>
        </p:nvSpPr>
        <p:spPr>
          <a:ln/>
        </p:spPr>
        <p:txBody>
          <a:bodyPr vert="horz" wrap="square" lIns="91440" tIns="45720" rIns="91440" bIns="45720" anchor="t"/>
          <a:p>
            <a:pPr eaLnBrk="1" hangingPunct="1"/>
            <a:endParaRPr lang="zh-CN" altLang="en-US" dirty="0"/>
          </a:p>
        </p:txBody>
      </p:sp>
      <p:sp>
        <p:nvSpPr>
          <p:cNvPr id="19458" name="标题 6"/>
          <p:cNvSpPr>
            <a:spLocks noGrp="1"/>
          </p:cNvSpPr>
          <p:nvPr>
            <p:ph type="title"/>
          </p:nvPr>
        </p:nvSpPr>
        <p:spPr>
          <a:ln/>
        </p:spPr>
        <p:txBody>
          <a:bodyPr vert="horz" wrap="square" lIns="91440" tIns="45720" rIns="91440" bIns="45720" anchor="ctr"/>
          <a:p>
            <a:pPr eaLnBrk="1" hangingPunct="1"/>
            <a:endParaRPr lang="zh-CN" altLang="en-US" dirty="0"/>
          </a:p>
        </p:txBody>
      </p:sp>
      <p:pic>
        <p:nvPicPr>
          <p:cNvPr id="19459" name="Picture 7"/>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3"/>
          <p:cNvSpPr>
            <a:spLocks noGrp="1"/>
          </p:cNvSpPr>
          <p:nvPr>
            <p:ph idx="1"/>
          </p:nvPr>
        </p:nvSpPr>
        <p:spPr>
          <a:xfrm>
            <a:off x="0" y="188913"/>
            <a:ext cx="9144000" cy="6669087"/>
          </a:xfrm>
          <a:ln/>
        </p:spPr>
        <p:txBody>
          <a:bodyPr vert="horz" wrap="square" lIns="91440" tIns="45720" rIns="91440" bIns="45720" anchor="t"/>
          <a:p>
            <a:pPr algn="ctr" eaLnBrk="1" hangingPunct="1"/>
            <a:r>
              <a:rPr lang="zh-CN" altLang="en-US" sz="6000" b="1" dirty="0">
                <a:solidFill>
                  <a:srgbClr val="FF0000"/>
                </a:solidFill>
                <a:ea typeface="微软雅黑" panose="020B0503020204020204" pitchFamily="34" charset="-122"/>
              </a:rPr>
              <a:t>亮点之一</a:t>
            </a:r>
            <a:endParaRPr lang="zh-CN" altLang="en-US" sz="6000" b="1" dirty="0">
              <a:solidFill>
                <a:srgbClr val="FF0000"/>
              </a:solidFill>
              <a:ea typeface="微软雅黑" panose="020B0503020204020204" pitchFamily="34" charset="-122"/>
            </a:endParaRPr>
          </a:p>
          <a:p>
            <a:pPr eaLnBrk="1" hangingPunct="1"/>
            <a:r>
              <a:rPr lang="zh-CN" altLang="en-US" sz="2800" b="1" dirty="0"/>
              <a:t>新疆</a:t>
            </a:r>
            <a:r>
              <a:rPr lang="en-US" altLang="zh-CN" sz="2800" b="1"/>
              <a:t>CNG</a:t>
            </a:r>
            <a:r>
              <a:rPr lang="zh-CN" altLang="en-US" sz="2800" b="1" dirty="0"/>
              <a:t>汽车保有量保持约</a:t>
            </a:r>
            <a:r>
              <a:rPr lang="en-US" altLang="zh-CN" sz="2800" b="1">
                <a:solidFill>
                  <a:srgbClr val="FF0000"/>
                </a:solidFill>
              </a:rPr>
              <a:t>10%</a:t>
            </a:r>
            <a:r>
              <a:rPr lang="zh-CN" altLang="en-US" sz="2800" b="1" dirty="0"/>
              <a:t>的增涨势头，达</a:t>
            </a:r>
            <a:r>
              <a:rPr lang="en-US" altLang="zh-CN" sz="2800" b="1">
                <a:solidFill>
                  <a:srgbClr val="FF0000"/>
                </a:solidFill>
              </a:rPr>
              <a:t>100.8</a:t>
            </a:r>
            <a:r>
              <a:rPr lang="zh-CN" altLang="en-US" sz="2800" b="1" dirty="0">
                <a:solidFill>
                  <a:srgbClr val="FF0000"/>
                </a:solidFill>
              </a:rPr>
              <a:t>万</a:t>
            </a:r>
            <a:r>
              <a:rPr lang="zh-CN" altLang="en-US" sz="2800" b="1" dirty="0"/>
              <a:t>辆，最先跨入</a:t>
            </a:r>
            <a:r>
              <a:rPr lang="en-US" altLang="zh-CN" sz="2800" b="1"/>
              <a:t>100</a:t>
            </a:r>
            <a:r>
              <a:rPr lang="zh-CN" altLang="en-US" sz="2800" b="1" dirty="0"/>
              <a:t>万辆大关（</a:t>
            </a:r>
            <a:r>
              <a:rPr lang="en-US" altLang="zh-CN" sz="2800" b="1"/>
              <a:t>2015</a:t>
            </a:r>
            <a:r>
              <a:rPr lang="zh-CN" altLang="en-US" sz="2800" b="1" dirty="0"/>
              <a:t>年为</a:t>
            </a:r>
            <a:r>
              <a:rPr lang="en-US" altLang="zh-CN" sz="2800" b="1">
                <a:solidFill>
                  <a:srgbClr val="FF0000"/>
                </a:solidFill>
              </a:rPr>
              <a:t>91.5</a:t>
            </a:r>
            <a:r>
              <a:rPr lang="zh-CN" altLang="en-US" sz="2800" b="1" dirty="0">
                <a:solidFill>
                  <a:srgbClr val="FF0000"/>
                </a:solidFill>
              </a:rPr>
              <a:t>万</a:t>
            </a:r>
            <a:r>
              <a:rPr lang="zh-CN" altLang="en-US" sz="2800" b="1" dirty="0"/>
              <a:t>辆）</a:t>
            </a:r>
            <a:r>
              <a:rPr lang="en-US" altLang="zh-CN" sz="2800" b="1"/>
              <a:t>,</a:t>
            </a:r>
            <a:endParaRPr lang="en-US" altLang="zh-CN" sz="2800" b="1"/>
          </a:p>
          <a:p>
            <a:pPr eaLnBrk="1" hangingPunct="1"/>
            <a:r>
              <a:rPr lang="zh-CN" altLang="en-US" sz="2800" b="1" dirty="0"/>
              <a:t>其中</a:t>
            </a:r>
            <a:r>
              <a:rPr lang="zh-CN" altLang="en-US" sz="2800" b="1" dirty="0">
                <a:solidFill>
                  <a:schemeClr val="accent2"/>
                </a:solidFill>
              </a:rPr>
              <a:t>乌鲁木齐、巴音郭楞蒙州、阿克苏地区、昌吉州和伊犁州</a:t>
            </a:r>
            <a:r>
              <a:rPr lang="zh-CN" altLang="en-US" sz="2800" b="1" dirty="0"/>
              <a:t>等五个地级行政区的</a:t>
            </a:r>
            <a:r>
              <a:rPr lang="en-US" altLang="zh-CN" sz="2800" b="1"/>
              <a:t>CNG</a:t>
            </a:r>
            <a:r>
              <a:rPr lang="zh-CN" altLang="en-US" sz="2800" b="1" dirty="0"/>
              <a:t>汽车保有量就达</a:t>
            </a:r>
            <a:r>
              <a:rPr lang="en-US" altLang="zh-CN" sz="2800" b="1">
                <a:solidFill>
                  <a:srgbClr val="FF0000"/>
                </a:solidFill>
              </a:rPr>
              <a:t>72</a:t>
            </a:r>
            <a:r>
              <a:rPr lang="zh-CN" altLang="en-US" sz="2800" b="1" dirty="0">
                <a:solidFill>
                  <a:srgbClr val="FF0000"/>
                </a:solidFill>
              </a:rPr>
              <a:t>万</a:t>
            </a:r>
            <a:r>
              <a:rPr lang="zh-CN" altLang="en-US" sz="2800" b="1" dirty="0"/>
              <a:t>辆。</a:t>
            </a:r>
            <a:endParaRPr lang="zh-CN" altLang="en-US" sz="2800" b="1" dirty="0"/>
          </a:p>
          <a:p>
            <a:pPr algn="ctr" eaLnBrk="1" hangingPunct="1"/>
            <a:r>
              <a:rPr lang="zh-CN" altLang="en-US" sz="6000" b="1" dirty="0">
                <a:solidFill>
                  <a:srgbClr val="FF0000"/>
                </a:solidFill>
                <a:ea typeface="微软雅黑" panose="020B0503020204020204" pitchFamily="34" charset="-122"/>
              </a:rPr>
              <a:t>亮点之二</a:t>
            </a:r>
            <a:endParaRPr lang="zh-CN" altLang="en-US" sz="6000" b="1" dirty="0">
              <a:solidFill>
                <a:srgbClr val="FF0000"/>
              </a:solidFill>
              <a:ea typeface="微软雅黑" panose="020B0503020204020204" pitchFamily="34" charset="-122"/>
            </a:endParaRPr>
          </a:p>
          <a:p>
            <a:pPr eaLnBrk="1" hangingPunct="1"/>
            <a:r>
              <a:rPr lang="en-US" altLang="zh-CN" b="1"/>
              <a:t>LNG</a:t>
            </a:r>
            <a:r>
              <a:rPr lang="zh-CN" altLang="en-US" b="1" dirty="0"/>
              <a:t>重卡</a:t>
            </a:r>
            <a:r>
              <a:rPr lang="en-US" altLang="zh-CN" b="1"/>
              <a:t>2016</a:t>
            </a:r>
            <a:r>
              <a:rPr lang="zh-CN" altLang="en-US" b="1" dirty="0"/>
              <a:t>年产量达</a:t>
            </a:r>
            <a:r>
              <a:rPr lang="en-US" altLang="zh-CN" b="1">
                <a:solidFill>
                  <a:srgbClr val="FF0000"/>
                </a:solidFill>
              </a:rPr>
              <a:t>19601</a:t>
            </a:r>
            <a:r>
              <a:rPr lang="zh-CN" altLang="en-US" b="1" dirty="0"/>
              <a:t>辆，比上年的</a:t>
            </a:r>
            <a:r>
              <a:rPr lang="en-US" altLang="zh-CN" b="1">
                <a:solidFill>
                  <a:srgbClr val="FF0000"/>
                </a:solidFill>
              </a:rPr>
              <a:t>12721</a:t>
            </a:r>
            <a:r>
              <a:rPr lang="zh-CN" altLang="en-US" b="1" dirty="0"/>
              <a:t>辆增加</a:t>
            </a:r>
            <a:r>
              <a:rPr lang="en-US" altLang="zh-CN" b="1">
                <a:solidFill>
                  <a:srgbClr val="FF0000"/>
                </a:solidFill>
              </a:rPr>
              <a:t>54%</a:t>
            </a:r>
            <a:r>
              <a:rPr lang="en-US" altLang="zh-CN" b="1"/>
              <a:t>,</a:t>
            </a:r>
            <a:r>
              <a:rPr lang="zh-CN" altLang="en-US" b="1" dirty="0"/>
              <a:t>呈现复苏迹象。</a:t>
            </a:r>
            <a:r>
              <a:rPr lang="zh-CN" altLang="en-US" dirty="0"/>
              <a:t> </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3"/>
          <p:cNvSpPr>
            <a:spLocks noGrp="1"/>
          </p:cNvSpPr>
          <p:nvPr>
            <p:ph type="ctrTitle"/>
          </p:nvPr>
        </p:nvSpPr>
        <p:spPr>
          <a:xfrm>
            <a:off x="0" y="2130425"/>
            <a:ext cx="9144000" cy="1470025"/>
          </a:xfrm>
          <a:ln/>
        </p:spPr>
        <p:txBody>
          <a:bodyPr vert="horz" wrap="square" lIns="91440" tIns="45720" rIns="91440" bIns="45720" anchor="ctr"/>
          <a:p>
            <a:pPr eaLnBrk="1" hangingPunct="1"/>
            <a:r>
              <a:rPr lang="zh-CN" altLang="en-US" sz="8000" b="1" dirty="0">
                <a:solidFill>
                  <a:srgbClr val="C00000"/>
                </a:solidFill>
                <a:latin typeface="微软雅黑" panose="020B0503020204020204" pitchFamily="34" charset="-122"/>
                <a:ea typeface="微软雅黑" panose="020B0503020204020204" pitchFamily="34" charset="-122"/>
              </a:rPr>
              <a:t>二、热点问题剖析</a:t>
            </a:r>
            <a:endParaRPr lang="zh-CN" altLang="en-US" sz="8000" dirty="0"/>
          </a:p>
        </p:txBody>
      </p:sp>
      <p:sp>
        <p:nvSpPr>
          <p:cNvPr id="5" name="副标题 4"/>
          <p:cNvSpPr>
            <a:spLocks noGrp="1"/>
          </p:cNvSpPr>
          <p:nvPr>
            <p:ph type="subTitle" idx="1"/>
          </p:nvPr>
        </p:nvSpPr>
        <p:spPr/>
        <p:txBody>
          <a:bodyPr vert="horz" wrap="square" lIns="91440" tIns="45720" rIns="91440" bIns="45720" numCol="1" rtlCol="0" anchor="t" anchorCtr="0" compatLnSpc="1">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3394</Words>
  <Application>WPS 演示</Application>
  <PresentationFormat>在屏幕上显示</PresentationFormat>
  <Paragraphs>168</Paragraphs>
  <Slides>30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Arial</vt:lpstr>
      <vt:lpstr>宋体</vt:lpstr>
      <vt:lpstr>Wingdings</vt:lpstr>
      <vt:lpstr>Calibri</vt:lpstr>
      <vt:lpstr>微软雅黑</vt:lpstr>
      <vt:lpstr>隶书</vt:lpstr>
      <vt:lpstr>黑体</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浅谈我国天然气汽车技术创新的几个选项</dc:title>
  <dc:creator>Administrator</dc:creator>
  <cp:lastModifiedBy>Administrator</cp:lastModifiedBy>
  <cp:revision>109</cp:revision>
  <dcterms:created xsi:type="dcterms:W3CDTF">2016-03-15T08:32:31Z</dcterms:created>
  <dcterms:modified xsi:type="dcterms:W3CDTF">2017-04-17T07:53:24Z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2052-10.1.0.6374</vt:lpwstr>
  </property>
</Properties>
</file>